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906000" cy="6858000" type="A4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1248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0928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523200" y="160452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950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0928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523200" y="3682080"/>
            <a:ext cx="2870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95000" y="273600"/>
            <a:ext cx="89150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063040" y="368208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9500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063040" y="1604520"/>
            <a:ext cx="4350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95000" y="3682080"/>
            <a:ext cx="8915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95000" y="273600"/>
            <a:ext cx="89150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r>
              <a:rPr lang="ja-JP" sz="4400" b="0" strike="noStrike" spc="-1">
                <a:latin typeface="Arial"/>
              </a:rPr>
              <a:t>クリックしてタイトルテキストを編集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95000" y="1604520"/>
            <a:ext cx="89150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3200" b="0" strike="noStrike" spc="-1">
                <a:latin typeface="Arial"/>
              </a:rPr>
              <a:t>クリックしてアウトラインのテキストを編集</a:t>
            </a:r>
            <a:endParaRPr lang="en-US" sz="3200" b="0" strike="noStrike" spc="-1"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2</a:t>
            </a:r>
            <a:r>
              <a:rPr lang="ja-JP" sz="2800" b="0" strike="noStrike" spc="-1">
                <a:latin typeface="Arial"/>
              </a:rPr>
              <a:t>レベル目のアウトライン</a:t>
            </a:r>
            <a:endParaRPr lang="en-US" sz="2800" b="0" strike="noStrike" spc="-1"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3</a:t>
            </a:r>
            <a:r>
              <a:rPr lang="ja-JP" sz="2400" b="0" strike="noStrike" spc="-1">
                <a:latin typeface="Arial"/>
              </a:rPr>
              <a:t>レベル目のアウトライン</a:t>
            </a:r>
            <a:endParaRPr lang="en-US" sz="2400" b="0" strike="noStrike" spc="-1"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4</a:t>
            </a:r>
            <a:r>
              <a:rPr lang="ja-JP" sz="2000" b="0" strike="noStrike" spc="-1">
                <a:latin typeface="Arial"/>
              </a:rPr>
              <a:t>レベル目のアウトライン</a:t>
            </a:r>
            <a:endParaRPr lang="en-US" sz="2000" b="0" strike="noStrike" spc="-1"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5</a:t>
            </a:r>
            <a:r>
              <a:rPr lang="ja-JP" sz="2000" b="0" strike="noStrike" spc="-1">
                <a:latin typeface="Arial"/>
              </a:rPr>
              <a:t>レベル目のアウトライン</a:t>
            </a:r>
            <a:endParaRPr lang="en-US" sz="2000" b="0" strike="noStrike" spc="-1"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6</a:t>
            </a:r>
            <a:r>
              <a:rPr lang="ja-JP" sz="2000" b="0" strike="noStrike" spc="-1">
                <a:latin typeface="Arial"/>
              </a:rPr>
              <a:t>レベル目のアウトライン</a:t>
            </a:r>
            <a:endParaRPr lang="en-US" sz="2000" b="0" strike="noStrike" spc="-1"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7</a:t>
            </a:r>
            <a:r>
              <a:rPr lang="ja-JP" sz="2000" b="0" strike="noStrike" spc="-1">
                <a:latin typeface="Arial"/>
              </a:rPr>
              <a:t>レベル目のアウトライン</a:t>
            </a:r>
            <a:endParaRPr lang="en-US" sz="20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角丸四角形 3"/>
          <p:cNvSpPr/>
          <p:nvPr/>
        </p:nvSpPr>
        <p:spPr>
          <a:xfrm>
            <a:off x="277920" y="187200"/>
            <a:ext cx="9357120" cy="96408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zh-CN" sz="4400" b="1" strike="noStrike" spc="-1" dirty="0" smtClean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对</a:t>
            </a:r>
            <a:r>
              <a:rPr lang="zh-CN" sz="4400" strike="noStrike" spc="-1" dirty="0" smtClean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于在考</a:t>
            </a:r>
            <a:r>
              <a:rPr lang="zh-CN" sz="4400" b="1" strike="noStrike" spc="-1" dirty="0" smtClean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虑</a:t>
            </a:r>
            <a:r>
              <a:rPr lang="zh-CN" sz="5400" strike="noStrike" spc="-1" dirty="0" smtClean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入</a:t>
            </a:r>
            <a:r>
              <a:rPr lang="zh-CN" sz="5400" b="1" strike="noStrike" spc="-1" dirty="0" smtClean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驻</a:t>
            </a:r>
            <a:r>
              <a:rPr lang="zh-CN" sz="5400" strike="noStrike" spc="-1" dirty="0" smtClean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商</a:t>
            </a:r>
            <a:r>
              <a:rPr lang="zh-CN" sz="5400" b="1" strike="noStrike" spc="-1" dirty="0" smtClean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业</a:t>
            </a:r>
            <a:r>
              <a:rPr lang="zh-CN" sz="5400" strike="noStrike" spc="-1" dirty="0" smtClean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租</a:t>
            </a:r>
            <a:r>
              <a:rPr lang="zh-CN" sz="5400" b="1" strike="noStrike" spc="-1" dirty="0" smtClean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户</a:t>
            </a:r>
            <a:r>
              <a:rPr lang="zh-CN" sz="5400" strike="noStrike" spc="-1" dirty="0">
                <a:solidFill>
                  <a:srgbClr val="FFFFFF"/>
                </a:solidFill>
                <a:latin typeface="HGP創英角ｺﾞｼｯｸUB"/>
                <a:ea typeface="HGP創英角ｺﾞｼｯｸUB"/>
              </a:rPr>
              <a:t>的人</a:t>
            </a:r>
            <a:endParaRPr lang="en-US" sz="5400" strike="noStrike" spc="-1" dirty="0">
              <a:latin typeface="Arial"/>
            </a:endParaRPr>
          </a:p>
        </p:txBody>
      </p:sp>
      <p:sp>
        <p:nvSpPr>
          <p:cNvPr id="39" name="正方形/長方形 4"/>
          <p:cNvSpPr/>
          <p:nvPr/>
        </p:nvSpPr>
        <p:spPr>
          <a:xfrm>
            <a:off x="321120" y="1190520"/>
            <a:ext cx="9241560" cy="794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zh-CN" sz="1470" b="0" strike="noStrike" spc="-1" dirty="0">
                <a:solidFill>
                  <a:srgbClr val="000000"/>
                </a:solidFill>
                <a:latin typeface="BIZ UDゴシック"/>
                <a:ea typeface="BIZ UDゴシック"/>
              </a:rPr>
              <a:t>　</a:t>
            </a:r>
            <a:r>
              <a:rPr lang="en-US" sz="1600" b="0" strike="noStrike" spc="-1" dirty="0">
                <a:solidFill>
                  <a:srgbClr val="000000"/>
                </a:solidFill>
                <a:latin typeface="BIZ UDゴシック"/>
                <a:ea typeface="BIZ UDゴシック"/>
              </a:rPr>
              <a:t> </a:t>
            </a:r>
            <a:r>
              <a:rPr lang="zh-CN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由于商业租户入驻或建筑物扩改建，您可能会</a:t>
            </a:r>
            <a:r>
              <a:rPr lang="zh-CN" sz="2000" b="1" strike="noStrike" spc="-1" dirty="0">
                <a:solidFill>
                  <a:srgbClr val="FF0000"/>
                </a:solidFill>
                <a:latin typeface="BIZ UDPゴシック"/>
                <a:ea typeface="BIZ UDPゴシック"/>
              </a:rPr>
              <a:t>在不知不觉中违反消防法。</a:t>
            </a:r>
            <a:endParaRPr lang="en-US" sz="20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zh-CN" sz="147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　　　　</a:t>
            </a:r>
            <a:r>
              <a:rPr lang="zh-CN" sz="2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请</a:t>
            </a:r>
            <a:r>
              <a:rPr lang="zh-CN" sz="2400" b="1" u="sng" strike="noStrike" spc="-1" dirty="0">
                <a:solidFill>
                  <a:srgbClr val="FF0000"/>
                </a:solidFill>
                <a:uFillTx/>
                <a:latin typeface="BIZ UDPゴシック"/>
                <a:ea typeface="BIZ UDPゴシック"/>
              </a:rPr>
              <a:t>事先向消防本部预防科</a:t>
            </a:r>
            <a:r>
              <a:rPr lang="zh-CN" sz="20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咨询。</a:t>
            </a:r>
            <a:endParaRPr lang="en-US" sz="2000" b="0" strike="noStrike" spc="-1" dirty="0">
              <a:latin typeface="Arial"/>
            </a:endParaRPr>
          </a:p>
        </p:txBody>
      </p:sp>
      <p:sp>
        <p:nvSpPr>
          <p:cNvPr id="40" name="角丸四角形 6"/>
          <p:cNvSpPr/>
          <p:nvPr/>
        </p:nvSpPr>
        <p:spPr>
          <a:xfrm>
            <a:off x="4942800" y="2082600"/>
            <a:ext cx="4701240" cy="2381400"/>
          </a:xfrm>
          <a:prstGeom prst="roundRect">
            <a:avLst>
              <a:gd name="adj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角丸四角形 7"/>
          <p:cNvSpPr/>
          <p:nvPr/>
        </p:nvSpPr>
        <p:spPr>
          <a:xfrm>
            <a:off x="352080" y="4542840"/>
            <a:ext cx="4541760" cy="1073520"/>
          </a:xfrm>
          <a:prstGeom prst="roundRect">
            <a:avLst>
              <a:gd name="adj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角丸四角形 8"/>
          <p:cNvSpPr/>
          <p:nvPr/>
        </p:nvSpPr>
        <p:spPr>
          <a:xfrm>
            <a:off x="358200" y="2062800"/>
            <a:ext cx="4503600" cy="2389680"/>
          </a:xfrm>
          <a:prstGeom prst="roundRect">
            <a:avLst>
              <a:gd name="adj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3" name="図 2"/>
          <p:cNvPicPr/>
          <p:nvPr/>
        </p:nvPicPr>
        <p:blipFill>
          <a:blip r:embed="rId2"/>
          <a:stretch/>
        </p:blipFill>
        <p:spPr>
          <a:xfrm>
            <a:off x="1125360" y="2442600"/>
            <a:ext cx="958320" cy="1185840"/>
          </a:xfrm>
          <a:prstGeom prst="rect">
            <a:avLst/>
          </a:prstGeom>
          <a:ln w="0">
            <a:noFill/>
          </a:ln>
        </p:spPr>
      </p:pic>
      <p:pic>
        <p:nvPicPr>
          <p:cNvPr id="44" name="図 9"/>
          <p:cNvPicPr/>
          <p:nvPr/>
        </p:nvPicPr>
        <p:blipFill>
          <a:blip r:embed="rId2"/>
          <a:stretch/>
        </p:blipFill>
        <p:spPr>
          <a:xfrm>
            <a:off x="3719160" y="2466360"/>
            <a:ext cx="958320" cy="1185840"/>
          </a:xfrm>
          <a:prstGeom prst="rect">
            <a:avLst/>
          </a:prstGeom>
          <a:ln w="0">
            <a:noFill/>
          </a:ln>
        </p:spPr>
      </p:pic>
      <p:sp>
        <p:nvSpPr>
          <p:cNvPr id="45" name="右矢印 11"/>
          <p:cNvSpPr/>
          <p:nvPr/>
        </p:nvSpPr>
        <p:spPr>
          <a:xfrm>
            <a:off x="2166120" y="2826000"/>
            <a:ext cx="638280" cy="489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5B9BD5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テキスト ボックス 12"/>
          <p:cNvSpPr/>
          <p:nvPr/>
        </p:nvSpPr>
        <p:spPr>
          <a:xfrm>
            <a:off x="3002400" y="2479320"/>
            <a:ext cx="779760" cy="22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900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五楼</a:t>
            </a:r>
            <a:r>
              <a:rPr lang="zh-CN" sz="900" b="0" strike="noStrike" spc="-1">
                <a:solidFill>
                  <a:srgbClr val="000000"/>
                </a:solidFill>
                <a:latin typeface="BIZ UDゴシック"/>
                <a:ea typeface="BIZ UDゴシック"/>
              </a:rPr>
              <a:t>办公室</a:t>
            </a:r>
            <a:endParaRPr lang="en-US" sz="900" b="0" strike="noStrike" spc="-1">
              <a:latin typeface="Arial"/>
            </a:endParaRPr>
          </a:p>
        </p:txBody>
      </p:sp>
      <p:sp>
        <p:nvSpPr>
          <p:cNvPr id="47" name="テキスト ボックス 13"/>
          <p:cNvSpPr/>
          <p:nvPr/>
        </p:nvSpPr>
        <p:spPr>
          <a:xfrm>
            <a:off x="3002400" y="2699280"/>
            <a:ext cx="779760" cy="22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900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四楼</a:t>
            </a:r>
            <a:r>
              <a:rPr lang="zh-CN" sz="900" b="0" strike="noStrike" spc="-1">
                <a:solidFill>
                  <a:srgbClr val="000000"/>
                </a:solidFill>
                <a:latin typeface="BIZ UDゴシック"/>
                <a:ea typeface="BIZ UDゴシック"/>
              </a:rPr>
              <a:t>办公室</a:t>
            </a:r>
            <a:endParaRPr lang="en-US" sz="900" b="0" strike="noStrike" spc="-1">
              <a:latin typeface="Arial"/>
            </a:endParaRPr>
          </a:p>
        </p:txBody>
      </p:sp>
      <p:sp>
        <p:nvSpPr>
          <p:cNvPr id="48" name="テキスト ボックス 15"/>
          <p:cNvSpPr/>
          <p:nvPr/>
        </p:nvSpPr>
        <p:spPr>
          <a:xfrm>
            <a:off x="2995200" y="3125880"/>
            <a:ext cx="779760" cy="22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900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二楼办公室</a:t>
            </a:r>
            <a:endParaRPr lang="en-US" sz="900" b="0" strike="noStrike" spc="-1">
              <a:latin typeface="Arial"/>
            </a:endParaRPr>
          </a:p>
        </p:txBody>
      </p:sp>
      <p:sp>
        <p:nvSpPr>
          <p:cNvPr id="49" name="テキスト ボックス 16"/>
          <p:cNvSpPr/>
          <p:nvPr/>
        </p:nvSpPr>
        <p:spPr>
          <a:xfrm>
            <a:off x="3002400" y="3340440"/>
            <a:ext cx="779760" cy="22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900" b="1" u="sng" strike="noStrike" spc="-1" dirty="0">
                <a:solidFill>
                  <a:srgbClr val="FF0000"/>
                </a:solidFill>
                <a:uFillTx/>
                <a:latin typeface="BIZ UDPゴシック"/>
                <a:ea typeface="BIZ UDPゴシック"/>
              </a:rPr>
              <a:t>1</a:t>
            </a:r>
            <a:r>
              <a:rPr lang="zh-CN" sz="900" b="1" u="sng" strike="noStrike" spc="-1" dirty="0">
                <a:solidFill>
                  <a:srgbClr val="FF0000"/>
                </a:solidFill>
                <a:uFillTx/>
                <a:latin typeface="BIZ UDPゴシック"/>
                <a:ea typeface="BIZ UDPゴシック"/>
              </a:rPr>
              <a:t>楼 餐厅</a:t>
            </a:r>
            <a:endParaRPr lang="en-US" sz="900" b="0" strike="noStrike" spc="-1" dirty="0">
              <a:latin typeface="Arial"/>
            </a:endParaRPr>
          </a:p>
        </p:txBody>
      </p:sp>
      <p:sp>
        <p:nvSpPr>
          <p:cNvPr id="50" name="テキスト ボックス 17"/>
          <p:cNvSpPr/>
          <p:nvPr/>
        </p:nvSpPr>
        <p:spPr>
          <a:xfrm>
            <a:off x="428760" y="2467800"/>
            <a:ext cx="779760" cy="22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900" b="0" strike="noStrike" spc="-1">
                <a:solidFill>
                  <a:srgbClr val="000000"/>
                </a:solidFill>
                <a:latin typeface="BIZ UDゴシック"/>
                <a:ea typeface="BIZ UDゴシック"/>
              </a:rPr>
              <a:t>五楼</a:t>
            </a:r>
            <a:r>
              <a:rPr lang="zh-CN" sz="900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办公室</a:t>
            </a:r>
            <a:endParaRPr lang="en-US" sz="900" b="0" strike="noStrike" spc="-1">
              <a:latin typeface="Arial"/>
            </a:endParaRPr>
          </a:p>
        </p:txBody>
      </p:sp>
      <p:sp>
        <p:nvSpPr>
          <p:cNvPr id="51" name="テキスト ボックス 18"/>
          <p:cNvSpPr/>
          <p:nvPr/>
        </p:nvSpPr>
        <p:spPr>
          <a:xfrm>
            <a:off x="428760" y="2696400"/>
            <a:ext cx="779760" cy="22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900" b="0" strike="noStrike" spc="-1">
                <a:solidFill>
                  <a:srgbClr val="000000"/>
                </a:solidFill>
                <a:latin typeface="BIZ UDゴシック"/>
                <a:ea typeface="BIZ UDゴシック"/>
              </a:rPr>
              <a:t>四楼</a:t>
            </a:r>
            <a:r>
              <a:rPr lang="zh-CN" sz="900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办公室</a:t>
            </a:r>
            <a:endParaRPr lang="en-US" sz="900" b="0" strike="noStrike" spc="-1">
              <a:latin typeface="Arial"/>
            </a:endParaRPr>
          </a:p>
        </p:txBody>
      </p:sp>
      <p:sp>
        <p:nvSpPr>
          <p:cNvPr id="52" name="テキスト ボックス 19"/>
          <p:cNvSpPr/>
          <p:nvPr/>
        </p:nvSpPr>
        <p:spPr>
          <a:xfrm>
            <a:off x="428760" y="2902320"/>
            <a:ext cx="779760" cy="22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900" b="0" strike="noStrike" spc="-1">
                <a:solidFill>
                  <a:srgbClr val="000000"/>
                </a:solidFill>
                <a:latin typeface="BIZ UDゴシック"/>
                <a:ea typeface="BIZ UDゴシック"/>
              </a:rPr>
              <a:t>三楼</a:t>
            </a:r>
            <a:r>
              <a:rPr lang="zh-CN" sz="900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办公室</a:t>
            </a:r>
            <a:endParaRPr lang="en-US" sz="900" b="0" strike="noStrike" spc="-1">
              <a:latin typeface="Arial"/>
            </a:endParaRPr>
          </a:p>
        </p:txBody>
      </p:sp>
      <p:sp>
        <p:nvSpPr>
          <p:cNvPr id="53" name="テキスト ボックス 20"/>
          <p:cNvSpPr/>
          <p:nvPr/>
        </p:nvSpPr>
        <p:spPr>
          <a:xfrm>
            <a:off x="431280" y="3094200"/>
            <a:ext cx="838440" cy="22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900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二楼</a:t>
            </a:r>
            <a:r>
              <a:rPr lang="zh-CN" sz="889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办公室</a:t>
            </a:r>
            <a:endParaRPr lang="en-US" sz="889" b="0" strike="noStrike" spc="-1">
              <a:latin typeface="Arial"/>
            </a:endParaRPr>
          </a:p>
        </p:txBody>
      </p:sp>
      <p:sp>
        <p:nvSpPr>
          <p:cNvPr id="54" name="テキスト ボックス 21"/>
          <p:cNvSpPr/>
          <p:nvPr/>
        </p:nvSpPr>
        <p:spPr>
          <a:xfrm>
            <a:off x="420840" y="3346200"/>
            <a:ext cx="77976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ja-JP" altLang="en-US" sz="900" spc="-1" dirty="0" smtClean="0">
                <a:solidFill>
                  <a:srgbClr val="000000"/>
                </a:solidFill>
                <a:latin typeface="BIZ UDゴシック"/>
                <a:ea typeface="BIZ UDゴシック"/>
              </a:rPr>
              <a:t>一</a:t>
            </a:r>
            <a:r>
              <a:rPr lang="zh-CN" altLang="en-US" sz="900" spc="-1" dirty="0" smtClean="0">
                <a:solidFill>
                  <a:srgbClr val="000000"/>
                </a:solidFill>
                <a:latin typeface="BIZ UDゴシック"/>
                <a:ea typeface="BIZ UDゴシック"/>
              </a:rPr>
              <a:t>楼</a:t>
            </a:r>
            <a:r>
              <a:rPr lang="zh-CN" sz="900" b="0" strike="noStrike" spc="-1" dirty="0" smtClean="0">
                <a:solidFill>
                  <a:srgbClr val="000000"/>
                </a:solidFill>
                <a:latin typeface="BIZ UDゴシック"/>
                <a:ea typeface="BIZ UDゴシック"/>
              </a:rPr>
              <a:t>空房间</a:t>
            </a:r>
            <a:endParaRPr lang="en-US" sz="900" b="0" strike="noStrike" spc="-1" dirty="0">
              <a:latin typeface="Arial"/>
            </a:endParaRPr>
          </a:p>
        </p:txBody>
      </p:sp>
      <p:sp>
        <p:nvSpPr>
          <p:cNvPr id="55" name="直線矢印コネクタ 23"/>
          <p:cNvSpPr/>
          <p:nvPr/>
        </p:nvSpPr>
        <p:spPr>
          <a:xfrm>
            <a:off x="1091160" y="3461040"/>
            <a:ext cx="4471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00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6" name="直線矢印コネクタ 24"/>
          <p:cNvSpPr/>
          <p:nvPr/>
        </p:nvSpPr>
        <p:spPr>
          <a:xfrm>
            <a:off x="3616200" y="3455280"/>
            <a:ext cx="3628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1905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テキスト ボックス 25"/>
          <p:cNvSpPr/>
          <p:nvPr/>
        </p:nvSpPr>
        <p:spPr>
          <a:xfrm>
            <a:off x="487440" y="2114640"/>
            <a:ext cx="396072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1600" b="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★</a:t>
            </a:r>
            <a:r>
              <a:rPr lang="zh-CN" sz="1600" b="1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违</a:t>
            </a:r>
            <a:r>
              <a:rPr lang="zh-CN" sz="160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反消防法事例</a:t>
            </a:r>
            <a:endParaRPr lang="en-US" sz="1600" strike="noStrike" spc="-1" dirty="0">
              <a:latin typeface="Arial"/>
            </a:endParaRPr>
          </a:p>
        </p:txBody>
      </p:sp>
      <p:sp>
        <p:nvSpPr>
          <p:cNvPr id="58" name="テキスト ボックス 26"/>
          <p:cNvSpPr/>
          <p:nvPr/>
        </p:nvSpPr>
        <p:spPr>
          <a:xfrm>
            <a:off x="473760" y="3621600"/>
            <a:ext cx="43743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大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众</a:t>
            </a: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利用的餐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厅</a:t>
            </a: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或零售店搬入在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办</a:t>
            </a: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公楼的空房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时</a:t>
            </a: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，可能需要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设</a:t>
            </a: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置火灾自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动</a:t>
            </a: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警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报</a:t>
            </a: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系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统</a:t>
            </a: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。</a:t>
            </a:r>
            <a:endParaRPr lang="en-US" sz="1400" strike="noStrike" spc="-1" dirty="0">
              <a:latin typeface="Arial"/>
            </a:endParaRPr>
          </a:p>
        </p:txBody>
      </p:sp>
      <p:sp>
        <p:nvSpPr>
          <p:cNvPr id="59" name="テキスト ボックス 27"/>
          <p:cNvSpPr/>
          <p:nvPr/>
        </p:nvSpPr>
        <p:spPr>
          <a:xfrm>
            <a:off x="487440" y="4529520"/>
            <a:ext cx="3960720" cy="3170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1470" b="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★</a:t>
            </a:r>
            <a:r>
              <a:rPr lang="ja-JP" sz="1470" b="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必</a:t>
            </a:r>
            <a:r>
              <a:rPr lang="ja-JP" sz="1470" b="1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须</a:t>
            </a:r>
            <a:r>
              <a:rPr lang="zh-CN" sz="1470" b="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通知</a:t>
            </a:r>
            <a:endParaRPr lang="en-US" sz="1470" b="0" strike="noStrike" spc="-1" dirty="0">
              <a:latin typeface="Arial"/>
            </a:endParaRPr>
          </a:p>
        </p:txBody>
      </p:sp>
      <p:sp>
        <p:nvSpPr>
          <p:cNvPr id="60" name="テキスト ボックス 28"/>
          <p:cNvSpPr/>
          <p:nvPr/>
        </p:nvSpPr>
        <p:spPr>
          <a:xfrm>
            <a:off x="663120" y="4846615"/>
            <a:ext cx="466416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新开店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铺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、餐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厅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等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时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，必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须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在开始使用</a:t>
            </a:r>
            <a:r>
              <a:rPr lang="zh-CN" sz="1400" b="1" strike="noStrike" spc="-1" dirty="0">
                <a:solidFill>
                  <a:srgbClr val="FF0000"/>
                </a:solidFill>
                <a:latin typeface="BIZ UDPゴシック"/>
                <a:ea typeface="BIZ UDPゴシック"/>
              </a:rPr>
              <a:t>前至少 </a:t>
            </a:r>
            <a:r>
              <a:rPr lang="en-US" sz="1400" b="1" strike="noStrike" spc="-1" dirty="0">
                <a:solidFill>
                  <a:srgbClr val="FF0000"/>
                </a:solidFill>
                <a:latin typeface="BIZ UDPゴシック"/>
                <a:ea typeface="BIZ UDPゴシック"/>
              </a:rPr>
              <a:t>7 </a:t>
            </a:r>
            <a:r>
              <a:rPr lang="zh-CN" sz="1400" b="1" strike="noStrike" spc="-1" dirty="0">
                <a:solidFill>
                  <a:srgbClr val="FF0000"/>
                </a:solidFill>
                <a:latin typeface="BIZ UDPゴシック"/>
                <a:ea typeface="BIZ UDPゴシック"/>
              </a:rPr>
              <a:t>天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向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预</a:t>
            </a:r>
            <a:r>
              <a:rPr lang="zh-CN" sz="140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防科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提交</a:t>
            </a:r>
            <a:r>
              <a:rPr lang="zh-CN" sz="1400" b="1" strike="noStrike" spc="-1" dirty="0">
                <a:solidFill>
                  <a:srgbClr val="FF0000"/>
                </a:solidFill>
                <a:latin typeface="BIZ UDPゴシック"/>
                <a:ea typeface="BIZ UDPゴシック"/>
              </a:rPr>
              <a:t>《防火対象物使用開始届出書》</a:t>
            </a:r>
            <a:r>
              <a:rPr lang="en-US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 。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61" name="テキスト ボックス 30"/>
          <p:cNvSpPr/>
          <p:nvPr/>
        </p:nvSpPr>
        <p:spPr>
          <a:xfrm>
            <a:off x="5374080" y="2110320"/>
            <a:ext cx="396072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en-US" sz="1470" b="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★</a:t>
            </a:r>
            <a:r>
              <a:rPr lang="zh-CN" sz="1470" b="1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违</a:t>
            </a:r>
            <a:r>
              <a:rPr lang="zh-CN" sz="147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反</a:t>
            </a:r>
            <a:r>
              <a:rPr lang="zh-CN" sz="160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消防法</a:t>
            </a:r>
            <a:r>
              <a:rPr lang="zh-CN" sz="1470" b="1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时</a:t>
            </a:r>
            <a:endParaRPr lang="en-US" sz="1470" b="1" strike="noStrike" spc="-1" dirty="0">
              <a:latin typeface="Arial"/>
            </a:endParaRPr>
          </a:p>
        </p:txBody>
      </p:sp>
      <p:sp>
        <p:nvSpPr>
          <p:cNvPr id="62" name="テキスト ボックス 31"/>
          <p:cNvSpPr/>
          <p:nvPr/>
        </p:nvSpPr>
        <p:spPr>
          <a:xfrm>
            <a:off x="5182200" y="2503080"/>
            <a:ext cx="2568240" cy="317095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47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①</a:t>
            </a:r>
            <a:r>
              <a:rPr lang="ja-JP" sz="147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小山市</a:t>
            </a:r>
            <a:r>
              <a:rPr lang="zh-CN" sz="147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公布</a:t>
            </a:r>
            <a:r>
              <a:rPr lang="zh-CN" sz="1470" b="1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违规</a:t>
            </a:r>
            <a:r>
              <a:rPr lang="zh-CN" sz="147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建筑物</a:t>
            </a:r>
            <a:endParaRPr lang="en-US" sz="1470" strike="noStrike" spc="-1" dirty="0">
              <a:latin typeface="Arial"/>
            </a:endParaRPr>
          </a:p>
        </p:txBody>
      </p:sp>
      <p:pic>
        <p:nvPicPr>
          <p:cNvPr id="63" name="図 33"/>
          <p:cNvPicPr/>
          <p:nvPr/>
        </p:nvPicPr>
        <p:blipFill>
          <a:blip r:embed="rId3"/>
          <a:stretch/>
        </p:blipFill>
        <p:spPr>
          <a:xfrm>
            <a:off x="7869240" y="2516400"/>
            <a:ext cx="1590480" cy="1685520"/>
          </a:xfrm>
          <a:prstGeom prst="rect">
            <a:avLst/>
          </a:prstGeom>
          <a:ln w="0">
            <a:noFill/>
          </a:ln>
        </p:spPr>
      </p:pic>
      <p:sp>
        <p:nvSpPr>
          <p:cNvPr id="64" name="テキスト ボックス 34"/>
          <p:cNvSpPr/>
          <p:nvPr/>
        </p:nvSpPr>
        <p:spPr>
          <a:xfrm>
            <a:off x="5182200" y="3360240"/>
            <a:ext cx="2501280" cy="317095"/>
          </a:xfrm>
          <a:prstGeom prst="rect">
            <a:avLst/>
          </a:prstGeom>
          <a:solidFill>
            <a:srgbClr val="FFFF00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470" b="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②</a:t>
            </a:r>
            <a:r>
              <a:rPr lang="zh-CN" sz="1470" b="0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受到行政</a:t>
            </a:r>
            <a:r>
              <a:rPr lang="zh-CN" sz="1470" b="1" strike="noStrike" spc="-1" dirty="0">
                <a:solidFill>
                  <a:srgbClr val="000000"/>
                </a:solidFill>
                <a:latin typeface="HGP創英角ｺﾞｼｯｸUB"/>
                <a:ea typeface="HGP創英角ｺﾞｼｯｸUB"/>
              </a:rPr>
              <a:t>处罚</a:t>
            </a:r>
            <a:endParaRPr lang="en-US" sz="1470" b="1" strike="noStrike" spc="-1" dirty="0">
              <a:latin typeface="Arial"/>
            </a:endParaRPr>
          </a:p>
        </p:txBody>
      </p:sp>
      <p:sp>
        <p:nvSpPr>
          <p:cNvPr id="65" name="テキスト ボックス 35"/>
          <p:cNvSpPr/>
          <p:nvPr/>
        </p:nvSpPr>
        <p:spPr>
          <a:xfrm>
            <a:off x="5160600" y="2814120"/>
            <a:ext cx="2707200" cy="4140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在小山市网站等上，公布</a:t>
            </a:r>
            <a:r>
              <a:rPr lang="zh-CN" sz="105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违规</a:t>
            </a: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建筑物</a:t>
            </a:r>
            <a:r>
              <a:rPr lang="zh-CN" sz="105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讯息</a:t>
            </a: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，并向建筑物使用者通知危</a:t>
            </a:r>
            <a:r>
              <a:rPr lang="zh-CN" sz="105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险</a:t>
            </a: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。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66" name="テキスト ボックス 36"/>
          <p:cNvSpPr/>
          <p:nvPr/>
        </p:nvSpPr>
        <p:spPr>
          <a:xfrm>
            <a:off x="5160600" y="3667680"/>
            <a:ext cx="2611440" cy="57562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根据消防法的命令或告</a:t>
            </a:r>
            <a:r>
              <a:rPr lang="zh-CN" sz="105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发</a:t>
            </a: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等，您可能会受到</a:t>
            </a:r>
            <a:r>
              <a:rPr lang="zh-CN" sz="105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处罚</a:t>
            </a: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。此外，接到命令后，将警告危</a:t>
            </a:r>
            <a:r>
              <a:rPr lang="zh-CN" sz="105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险</a:t>
            </a: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的</a:t>
            </a:r>
            <a:r>
              <a:rPr lang="zh-CN" sz="105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标</a:t>
            </a: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志</a:t>
            </a:r>
            <a:r>
              <a:rPr lang="zh-CN" sz="105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设</a:t>
            </a:r>
            <a:r>
              <a:rPr lang="zh-CN" sz="105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置在建筑物的入口和出口。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67" name="角丸四角形 37"/>
          <p:cNvSpPr/>
          <p:nvPr/>
        </p:nvSpPr>
        <p:spPr>
          <a:xfrm>
            <a:off x="4960440" y="4539960"/>
            <a:ext cx="4665960" cy="915480"/>
          </a:xfrm>
          <a:prstGeom prst="roundRect">
            <a:avLst>
              <a:gd name="adj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如果您在没有向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预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防科咨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询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并申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请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的情况下开始使用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该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租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户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，您在不知不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觉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中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违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反消防法，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结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果就将会把您宝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贵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的客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户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和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员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工</a:t>
            </a:r>
            <a:r>
              <a:rPr lang="zh-CN" sz="14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处</a:t>
            </a:r>
            <a:r>
              <a:rPr lang="zh-CN" sz="14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于危险的！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68" name="テキスト ボックス 32"/>
          <p:cNvSpPr/>
          <p:nvPr/>
        </p:nvSpPr>
        <p:spPr>
          <a:xfrm>
            <a:off x="2998440" y="2920680"/>
            <a:ext cx="780840" cy="226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900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三楼办公室</a:t>
            </a:r>
            <a:endParaRPr lang="en-US" sz="900" b="0" strike="noStrike" spc="-1">
              <a:latin typeface="Arial"/>
            </a:endParaRPr>
          </a:p>
        </p:txBody>
      </p:sp>
      <p:pic>
        <p:nvPicPr>
          <p:cNvPr id="69" name="図 38"/>
          <p:cNvPicPr/>
          <p:nvPr/>
        </p:nvPicPr>
        <p:blipFill>
          <a:blip r:embed="rId4"/>
          <a:stretch/>
        </p:blipFill>
        <p:spPr>
          <a:xfrm>
            <a:off x="369360" y="5676480"/>
            <a:ext cx="902880" cy="963720"/>
          </a:xfrm>
          <a:prstGeom prst="rect">
            <a:avLst/>
          </a:prstGeom>
          <a:ln w="0">
            <a:noFill/>
          </a:ln>
        </p:spPr>
      </p:pic>
      <p:sp>
        <p:nvSpPr>
          <p:cNvPr id="70" name="テキスト ボックス 22"/>
          <p:cNvSpPr/>
          <p:nvPr/>
        </p:nvSpPr>
        <p:spPr>
          <a:xfrm>
            <a:off x="1271520" y="5697720"/>
            <a:ext cx="3621960" cy="913320"/>
          </a:xfrm>
          <a:prstGeom prst="rect">
            <a:avLst/>
          </a:prstGeom>
          <a:noFill/>
          <a:ln w="2540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18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小山市</a:t>
            </a:r>
            <a:r>
              <a:rPr lang="zh-CN" sz="1800" b="0" strike="noStrike" spc="-1" dirty="0" smtClean="0">
                <a:solidFill>
                  <a:srgbClr val="000000"/>
                </a:solidFill>
                <a:latin typeface="BIZ UDPゴシック"/>
                <a:ea typeface="BIZ UDPゴシック"/>
              </a:rPr>
              <a:t>消防本部</a:t>
            </a:r>
            <a:r>
              <a:rPr lang="ja-JP" altLang="en-US" sz="1800" b="0" strike="noStrike" spc="-1" dirty="0" smtClean="0">
                <a:solidFill>
                  <a:srgbClr val="000000"/>
                </a:solidFill>
                <a:latin typeface="BIZ UDPゴシック"/>
                <a:ea typeface="BIZ UDPゴシック"/>
              </a:rPr>
              <a:t>　</a:t>
            </a:r>
            <a:r>
              <a:rPr lang="zh-CN" sz="1800" b="1" strike="noStrike" spc="-1" dirty="0" smtClean="0">
                <a:solidFill>
                  <a:srgbClr val="000000"/>
                </a:solidFill>
                <a:latin typeface="BIZ UDPゴシック"/>
                <a:ea typeface="BIZ UDPゴシック"/>
              </a:rPr>
              <a:t>预</a:t>
            </a:r>
            <a:r>
              <a:rPr lang="zh-CN" sz="1800" b="0" strike="noStrike" spc="-1" dirty="0" smtClean="0">
                <a:solidFill>
                  <a:srgbClr val="000000"/>
                </a:solidFill>
                <a:latin typeface="BIZ UDPゴシック"/>
                <a:ea typeface="BIZ UDPゴシック"/>
              </a:rPr>
              <a:t>防科</a:t>
            </a:r>
            <a:r>
              <a:rPr lang="ja-JP" altLang="en-US" sz="1800" b="0" strike="noStrike" spc="-1" dirty="0" smtClean="0">
                <a:solidFill>
                  <a:srgbClr val="000000"/>
                </a:solidFill>
                <a:latin typeface="BIZ UDPゴシック"/>
                <a:ea typeface="BIZ UDPゴシック"/>
              </a:rPr>
              <a:t>　</a:t>
            </a:r>
            <a:r>
              <a:rPr lang="zh-CN" sz="1800" b="1" strike="noStrike" spc="-1" dirty="0" smtClean="0">
                <a:solidFill>
                  <a:srgbClr val="000000"/>
                </a:solidFill>
                <a:latin typeface="BIZ UDPゴシック"/>
                <a:ea typeface="BIZ UDPゴシック"/>
              </a:rPr>
              <a:t>预</a:t>
            </a:r>
            <a:r>
              <a:rPr lang="zh-CN" sz="18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防係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zh-CN" sz="18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电话</a:t>
            </a:r>
            <a:r>
              <a:rPr lang="zh-CN" sz="18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：</a:t>
            </a:r>
            <a:r>
              <a:rPr lang="en-US" sz="18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0285-39-6657</a:t>
            </a:r>
            <a:endParaRPr lang="en-US" sz="1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zh-CN" sz="18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传</a:t>
            </a:r>
            <a:r>
              <a:rPr lang="zh-CN" sz="18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真：</a:t>
            </a:r>
            <a:r>
              <a:rPr lang="en-US" sz="18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0285-31-0182</a:t>
            </a:r>
            <a:endParaRPr lang="en-US" sz="1800" b="0" strike="noStrike" spc="-1" dirty="0">
              <a:latin typeface="Arial"/>
            </a:endParaRPr>
          </a:p>
        </p:txBody>
      </p:sp>
      <p:sp>
        <p:nvSpPr>
          <p:cNvPr id="71" name="左矢印 39"/>
          <p:cNvSpPr/>
          <p:nvPr/>
        </p:nvSpPr>
        <p:spPr>
          <a:xfrm>
            <a:off x="5824800" y="5653440"/>
            <a:ext cx="547200" cy="45972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5B9BD5"/>
          </a:solidFill>
          <a:ln>
            <a:solidFill>
              <a:srgbClr val="43729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2" name="テキスト ボックス 40"/>
          <p:cNvSpPr/>
          <p:nvPr/>
        </p:nvSpPr>
        <p:spPr>
          <a:xfrm>
            <a:off x="6454080" y="5582160"/>
            <a:ext cx="318132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16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想了解更多信息，</a:t>
            </a:r>
            <a:endParaRPr lang="en-US" sz="16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zh-CN" sz="16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请扫</a:t>
            </a:r>
            <a:r>
              <a:rPr lang="zh-CN" sz="16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描左</a:t>
            </a:r>
            <a:r>
              <a:rPr lang="zh-CN" sz="16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边</a:t>
            </a:r>
            <a:r>
              <a:rPr lang="en-US" sz="16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QR</a:t>
            </a:r>
            <a:r>
              <a:rPr lang="zh-CN" sz="16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码</a:t>
            </a:r>
            <a:r>
              <a:rPr lang="zh-CN" sz="16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！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73" name="テキスト ボックス 41"/>
          <p:cNvSpPr/>
          <p:nvPr/>
        </p:nvSpPr>
        <p:spPr>
          <a:xfrm>
            <a:off x="4891680" y="6311160"/>
            <a:ext cx="4637520" cy="275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2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●</a:t>
            </a:r>
            <a:r>
              <a:rPr lang="zh-CN" sz="12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也可以通</a:t>
            </a:r>
            <a:r>
              <a:rPr lang="zh-CN" sz="12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过</a:t>
            </a:r>
            <a:r>
              <a:rPr lang="zh-CN" sz="1200" b="0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搜索网站</a:t>
            </a:r>
            <a:r>
              <a:rPr lang="zh-CN" sz="1200" b="1" strike="noStrike" spc="-1" dirty="0">
                <a:solidFill>
                  <a:srgbClr val="000000"/>
                </a:solidFill>
                <a:latin typeface="BIZ UDPゴシック"/>
                <a:ea typeface="BIZ UDPゴシック"/>
              </a:rPr>
              <a:t>访问</a:t>
            </a:r>
            <a:endParaRPr lang="en-US" sz="1200" b="1" strike="noStrike" spc="-1" dirty="0">
              <a:latin typeface="Arial"/>
            </a:endParaRPr>
          </a:p>
        </p:txBody>
      </p:sp>
      <p:sp>
        <p:nvSpPr>
          <p:cNvPr id="74" name="テキスト ボックス 42"/>
          <p:cNvSpPr/>
          <p:nvPr/>
        </p:nvSpPr>
        <p:spPr>
          <a:xfrm>
            <a:off x="6840000" y="6291720"/>
            <a:ext cx="2143800" cy="302760"/>
          </a:xfrm>
          <a:prstGeom prst="rect">
            <a:avLst/>
          </a:prstGeom>
          <a:noFill/>
          <a:ln w="19050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zh-CN" sz="1400" b="0" strike="noStrike" spc="-1">
                <a:solidFill>
                  <a:srgbClr val="000000"/>
                </a:solidFill>
                <a:latin typeface="BIZ UDPゴシック"/>
                <a:ea typeface="BIZ UDPゴシック"/>
              </a:rPr>
              <a:t>小山市テナント入居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75" name="テキスト ボックス 43"/>
          <p:cNvSpPr/>
          <p:nvPr/>
        </p:nvSpPr>
        <p:spPr>
          <a:xfrm>
            <a:off x="8985600" y="6291720"/>
            <a:ext cx="543960" cy="302760"/>
          </a:xfrm>
          <a:prstGeom prst="rect">
            <a:avLst/>
          </a:prstGeom>
          <a:solidFill>
            <a:schemeClr val="tx1"/>
          </a:solidFill>
          <a:ln w="28575">
            <a:solidFill>
              <a:srgbClr val="00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CN" sz="1400" b="0" strike="noStrike" spc="-1">
                <a:solidFill>
                  <a:srgbClr val="FFFFFF"/>
                </a:solidFill>
                <a:latin typeface="BIZ UDPゴシック"/>
                <a:ea typeface="BIZ UDPゴシック"/>
              </a:rPr>
              <a:t>搜索</a:t>
            </a:r>
            <a:endParaRPr lang="en-US" sz="1400" b="0" strike="noStrike" spc="-1">
              <a:latin typeface="Arial"/>
            </a:endParaRPr>
          </a:p>
        </p:txBody>
      </p:sp>
      <p:sp>
        <p:nvSpPr>
          <p:cNvPr id="76" name="下矢印 44"/>
          <p:cNvSpPr/>
          <p:nvPr/>
        </p:nvSpPr>
        <p:spPr>
          <a:xfrm rot="7360200">
            <a:off x="9454320" y="6484680"/>
            <a:ext cx="161280" cy="23364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7" name="図 1"/>
          <p:cNvPicPr/>
          <p:nvPr/>
        </p:nvPicPr>
        <p:blipFill>
          <a:blip r:embed="rId5"/>
          <a:stretch/>
        </p:blipFill>
        <p:spPr>
          <a:xfrm>
            <a:off x="5091840" y="5544360"/>
            <a:ext cx="683280" cy="68760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</TotalTime>
  <Words>153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DejaVu Sans</vt:lpstr>
      <vt:lpstr>HGP創英角ｺﾞｼｯｸUB</vt:lpstr>
      <vt:lpstr>Arial</vt:lpstr>
      <vt:lpstr>Symbol</vt:lpstr>
      <vt:lpstr>Wingdings</vt:lpstr>
      <vt:lpstr>Office Theme</vt:lpstr>
      <vt:lpstr>PowerPoint プレゼンテーション</vt:lpstr>
    </vt:vector>
  </TitlesOfParts>
  <Company>小山市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小山市</dc:creator>
  <dc:description/>
  <cp:lastModifiedBy>小山市</cp:lastModifiedBy>
  <cp:revision>39</cp:revision>
  <cp:lastPrinted>2024-07-11T02:37:44Z</cp:lastPrinted>
  <dcterms:created xsi:type="dcterms:W3CDTF">2024-06-04T08:56:28Z</dcterms:created>
  <dcterms:modified xsi:type="dcterms:W3CDTF">2024-07-23T07:19:23Z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A4 210 x 297 mm</vt:lpwstr>
  </property>
  <property fmtid="{D5CDD505-2E9C-101B-9397-08002B2CF9AE}" pid="3" name="Slides">
    <vt:i4>1</vt:i4>
  </property>
</Properties>
</file>