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73576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89" autoAdjust="0"/>
    <p:restoredTop sz="94660"/>
  </p:normalViewPr>
  <p:slideViewPr>
    <p:cSldViewPr snapToGrid="0">
      <p:cViewPr>
        <p:scale>
          <a:sx n="75" d="100"/>
          <a:sy n="75" d="100"/>
        </p:scale>
        <p:origin x="1039" y="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5787503-F416-4FC7-BD3A-06BD472878D4}" type="datetimeFigureOut">
              <a:rPr kumimoji="1" lang="ja-JP" altLang="en-US" smtClean="0"/>
              <a:t>2025/3/3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2D92C9-B40B-4D09-8530-784B38437D48}" type="slidenum">
              <a:rPr kumimoji="1" lang="ja-JP" altLang="en-US" smtClean="0"/>
              <a:t>‹#›</a:t>
            </a:fld>
            <a:endParaRPr kumimoji="1" lang="ja-JP" altLang="en-US"/>
          </a:p>
        </p:txBody>
      </p:sp>
    </p:spTree>
    <p:extLst>
      <p:ext uri="{BB962C8B-B14F-4D97-AF65-F5344CB8AC3E}">
        <p14:creationId xmlns:p14="http://schemas.microsoft.com/office/powerpoint/2010/main" val="1255597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787503-F416-4FC7-BD3A-06BD472878D4}" type="datetimeFigureOut">
              <a:rPr kumimoji="1" lang="ja-JP" altLang="en-US" smtClean="0"/>
              <a:t>2025/3/3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2D92C9-B40B-4D09-8530-784B38437D48}" type="slidenum">
              <a:rPr kumimoji="1" lang="ja-JP" altLang="en-US" smtClean="0"/>
              <a:t>‹#›</a:t>
            </a:fld>
            <a:endParaRPr kumimoji="1" lang="ja-JP" altLang="en-US"/>
          </a:p>
        </p:txBody>
      </p:sp>
    </p:spTree>
    <p:extLst>
      <p:ext uri="{BB962C8B-B14F-4D97-AF65-F5344CB8AC3E}">
        <p14:creationId xmlns:p14="http://schemas.microsoft.com/office/powerpoint/2010/main" val="626063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787503-F416-4FC7-BD3A-06BD472878D4}" type="datetimeFigureOut">
              <a:rPr kumimoji="1" lang="ja-JP" altLang="en-US" smtClean="0"/>
              <a:t>2025/3/3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2D92C9-B40B-4D09-8530-784B38437D48}" type="slidenum">
              <a:rPr kumimoji="1" lang="ja-JP" altLang="en-US" smtClean="0"/>
              <a:t>‹#›</a:t>
            </a:fld>
            <a:endParaRPr kumimoji="1" lang="ja-JP" altLang="en-US"/>
          </a:p>
        </p:txBody>
      </p:sp>
    </p:spTree>
    <p:extLst>
      <p:ext uri="{BB962C8B-B14F-4D97-AF65-F5344CB8AC3E}">
        <p14:creationId xmlns:p14="http://schemas.microsoft.com/office/powerpoint/2010/main" val="2043652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787503-F416-4FC7-BD3A-06BD472878D4}" type="datetimeFigureOut">
              <a:rPr kumimoji="1" lang="ja-JP" altLang="en-US" smtClean="0"/>
              <a:t>2025/3/3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2D92C9-B40B-4D09-8530-784B38437D48}" type="slidenum">
              <a:rPr kumimoji="1" lang="ja-JP" altLang="en-US" smtClean="0"/>
              <a:t>‹#›</a:t>
            </a:fld>
            <a:endParaRPr kumimoji="1" lang="ja-JP" altLang="en-US"/>
          </a:p>
        </p:txBody>
      </p:sp>
    </p:spTree>
    <p:extLst>
      <p:ext uri="{BB962C8B-B14F-4D97-AF65-F5344CB8AC3E}">
        <p14:creationId xmlns:p14="http://schemas.microsoft.com/office/powerpoint/2010/main" val="2949524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5787503-F416-4FC7-BD3A-06BD472878D4}" type="datetimeFigureOut">
              <a:rPr kumimoji="1" lang="ja-JP" altLang="en-US" smtClean="0"/>
              <a:t>2025/3/3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2D92C9-B40B-4D09-8530-784B38437D48}" type="slidenum">
              <a:rPr kumimoji="1" lang="ja-JP" altLang="en-US" smtClean="0"/>
              <a:t>‹#›</a:t>
            </a:fld>
            <a:endParaRPr kumimoji="1" lang="ja-JP" altLang="en-US"/>
          </a:p>
        </p:txBody>
      </p:sp>
    </p:spTree>
    <p:extLst>
      <p:ext uri="{BB962C8B-B14F-4D97-AF65-F5344CB8AC3E}">
        <p14:creationId xmlns:p14="http://schemas.microsoft.com/office/powerpoint/2010/main" val="3977607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5787503-F416-4FC7-BD3A-06BD472878D4}" type="datetimeFigureOut">
              <a:rPr kumimoji="1" lang="ja-JP" altLang="en-US" smtClean="0"/>
              <a:t>2025/3/3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22D92C9-B40B-4D09-8530-784B38437D48}" type="slidenum">
              <a:rPr kumimoji="1" lang="ja-JP" altLang="en-US" smtClean="0"/>
              <a:t>‹#›</a:t>
            </a:fld>
            <a:endParaRPr kumimoji="1" lang="ja-JP" altLang="en-US"/>
          </a:p>
        </p:txBody>
      </p:sp>
    </p:spTree>
    <p:extLst>
      <p:ext uri="{BB962C8B-B14F-4D97-AF65-F5344CB8AC3E}">
        <p14:creationId xmlns:p14="http://schemas.microsoft.com/office/powerpoint/2010/main" val="401163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5787503-F416-4FC7-BD3A-06BD472878D4}" type="datetimeFigureOut">
              <a:rPr kumimoji="1" lang="ja-JP" altLang="en-US" smtClean="0"/>
              <a:t>2025/3/3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22D92C9-B40B-4D09-8530-784B38437D48}" type="slidenum">
              <a:rPr kumimoji="1" lang="ja-JP" altLang="en-US" smtClean="0"/>
              <a:t>‹#›</a:t>
            </a:fld>
            <a:endParaRPr kumimoji="1" lang="ja-JP" altLang="en-US"/>
          </a:p>
        </p:txBody>
      </p:sp>
    </p:spTree>
    <p:extLst>
      <p:ext uri="{BB962C8B-B14F-4D97-AF65-F5344CB8AC3E}">
        <p14:creationId xmlns:p14="http://schemas.microsoft.com/office/powerpoint/2010/main" val="4166794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5787503-F416-4FC7-BD3A-06BD472878D4}" type="datetimeFigureOut">
              <a:rPr kumimoji="1" lang="ja-JP" altLang="en-US" smtClean="0"/>
              <a:t>2025/3/3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22D92C9-B40B-4D09-8530-784B38437D48}" type="slidenum">
              <a:rPr kumimoji="1" lang="ja-JP" altLang="en-US" smtClean="0"/>
              <a:t>‹#›</a:t>
            </a:fld>
            <a:endParaRPr kumimoji="1" lang="ja-JP" altLang="en-US"/>
          </a:p>
        </p:txBody>
      </p:sp>
    </p:spTree>
    <p:extLst>
      <p:ext uri="{BB962C8B-B14F-4D97-AF65-F5344CB8AC3E}">
        <p14:creationId xmlns:p14="http://schemas.microsoft.com/office/powerpoint/2010/main" val="3983631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787503-F416-4FC7-BD3A-06BD472878D4}" type="datetimeFigureOut">
              <a:rPr kumimoji="1" lang="ja-JP" altLang="en-US" smtClean="0"/>
              <a:t>2025/3/3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22D92C9-B40B-4D09-8530-784B38437D48}" type="slidenum">
              <a:rPr kumimoji="1" lang="ja-JP" altLang="en-US" smtClean="0"/>
              <a:t>‹#›</a:t>
            </a:fld>
            <a:endParaRPr kumimoji="1" lang="ja-JP" altLang="en-US"/>
          </a:p>
        </p:txBody>
      </p:sp>
    </p:spTree>
    <p:extLst>
      <p:ext uri="{BB962C8B-B14F-4D97-AF65-F5344CB8AC3E}">
        <p14:creationId xmlns:p14="http://schemas.microsoft.com/office/powerpoint/2010/main" val="77569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5787503-F416-4FC7-BD3A-06BD472878D4}" type="datetimeFigureOut">
              <a:rPr kumimoji="1" lang="ja-JP" altLang="en-US" smtClean="0"/>
              <a:t>2025/3/3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22D92C9-B40B-4D09-8530-784B38437D48}" type="slidenum">
              <a:rPr kumimoji="1" lang="ja-JP" altLang="en-US" smtClean="0"/>
              <a:t>‹#›</a:t>
            </a:fld>
            <a:endParaRPr kumimoji="1" lang="ja-JP" altLang="en-US"/>
          </a:p>
        </p:txBody>
      </p:sp>
    </p:spTree>
    <p:extLst>
      <p:ext uri="{BB962C8B-B14F-4D97-AF65-F5344CB8AC3E}">
        <p14:creationId xmlns:p14="http://schemas.microsoft.com/office/powerpoint/2010/main" val="2547933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5787503-F416-4FC7-BD3A-06BD472878D4}" type="datetimeFigureOut">
              <a:rPr kumimoji="1" lang="ja-JP" altLang="en-US" smtClean="0"/>
              <a:t>2025/3/3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22D92C9-B40B-4D09-8530-784B38437D48}" type="slidenum">
              <a:rPr kumimoji="1" lang="ja-JP" altLang="en-US" smtClean="0"/>
              <a:t>‹#›</a:t>
            </a:fld>
            <a:endParaRPr kumimoji="1" lang="ja-JP" altLang="en-US"/>
          </a:p>
        </p:txBody>
      </p:sp>
    </p:spTree>
    <p:extLst>
      <p:ext uri="{BB962C8B-B14F-4D97-AF65-F5344CB8AC3E}">
        <p14:creationId xmlns:p14="http://schemas.microsoft.com/office/powerpoint/2010/main" val="137045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5787503-F416-4FC7-BD3A-06BD472878D4}" type="datetimeFigureOut">
              <a:rPr kumimoji="1" lang="ja-JP" altLang="en-US" smtClean="0"/>
              <a:t>2025/3/3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22D92C9-B40B-4D09-8530-784B38437D48}" type="slidenum">
              <a:rPr kumimoji="1" lang="ja-JP" altLang="en-US" smtClean="0"/>
              <a:t>‹#›</a:t>
            </a:fld>
            <a:endParaRPr kumimoji="1" lang="ja-JP" altLang="en-US"/>
          </a:p>
        </p:txBody>
      </p:sp>
    </p:spTree>
    <p:extLst>
      <p:ext uri="{BB962C8B-B14F-4D97-AF65-F5344CB8AC3E}">
        <p14:creationId xmlns:p14="http://schemas.microsoft.com/office/powerpoint/2010/main" val="2431852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21"/>
          <p:cNvSpPr/>
          <p:nvPr/>
        </p:nvSpPr>
        <p:spPr>
          <a:xfrm>
            <a:off x="0" y="9116693"/>
            <a:ext cx="6858000" cy="792000"/>
          </a:xfrm>
          <a:prstGeom prst="roundRect">
            <a:avLst>
              <a:gd name="adj" fmla="val 0"/>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t" anchorCtr="0" forceAA="0" compatLnSpc="1">
            <a:prstTxWarp prst="textNoShape">
              <a:avLst/>
            </a:prstTxWarp>
            <a:noAutofit/>
          </a:bodyPr>
          <a:lstStyle/>
          <a:p>
            <a:r>
              <a:rPr lang="ja-JP" altLang="en-US" sz="1150" dirty="0">
                <a:solidFill>
                  <a:schemeClr val="tx1"/>
                </a:solidFill>
                <a:latin typeface="BIZ UDゴシック" panose="020B0400000000000000" pitchFamily="49" charset="-128"/>
                <a:ea typeface="BIZ UDゴシック" panose="020B0400000000000000" pitchFamily="49" charset="-128"/>
              </a:rPr>
              <a:t>　</a:t>
            </a:r>
            <a:endParaRPr lang="en-US" altLang="ja-JP" sz="1150" dirty="0">
              <a:solidFill>
                <a:schemeClr val="tx1"/>
              </a:solidFill>
              <a:latin typeface="BIZ UDゴシック" panose="020B0400000000000000" pitchFamily="49" charset="-128"/>
              <a:ea typeface="BIZ UDゴシック" panose="020B0400000000000000" pitchFamily="49" charset="-128"/>
            </a:endParaRPr>
          </a:p>
          <a:p>
            <a:r>
              <a:rPr lang="ja-JP" altLang="en-US" sz="1150" dirty="0">
                <a:solidFill>
                  <a:schemeClr val="tx1"/>
                </a:solidFill>
                <a:latin typeface="BIZ UDゴシック" panose="020B0400000000000000" pitchFamily="49" charset="-128"/>
                <a:ea typeface="BIZ UDゴシック" panose="020B0400000000000000" pitchFamily="49" charset="-128"/>
              </a:rPr>
              <a:t>　</a:t>
            </a:r>
            <a:r>
              <a:rPr lang="en-US" altLang="ja-JP" sz="1150" dirty="0">
                <a:solidFill>
                  <a:schemeClr val="tx1"/>
                </a:solidFill>
                <a:latin typeface="BIZ UDゴシック" panose="020B0400000000000000" pitchFamily="49" charset="-128"/>
                <a:ea typeface="BIZ UDゴシック" panose="020B0400000000000000" pitchFamily="49" charset="-128"/>
              </a:rPr>
              <a:t>①</a:t>
            </a:r>
            <a:r>
              <a:rPr lang="ja-JP" altLang="ja-JP" sz="1150" dirty="0">
                <a:solidFill>
                  <a:schemeClr val="tx1"/>
                </a:solidFill>
                <a:latin typeface="BIZ UDゴシック" panose="020B0400000000000000" pitchFamily="49" charset="-128"/>
                <a:ea typeface="BIZ UDゴシック" panose="020B0400000000000000" pitchFamily="49" charset="-128"/>
              </a:rPr>
              <a:t>宣誓日の調整（事前予約）</a:t>
            </a:r>
          </a:p>
          <a:p>
            <a:r>
              <a:rPr lang="ja-JP" altLang="en-US" sz="1150" dirty="0">
                <a:solidFill>
                  <a:schemeClr val="tx1"/>
                </a:solidFill>
                <a:latin typeface="BIZ UDゴシック" panose="020B0400000000000000" pitchFamily="49" charset="-128"/>
                <a:ea typeface="BIZ UDゴシック" panose="020B0400000000000000" pitchFamily="49" charset="-128"/>
              </a:rPr>
              <a:t>　</a:t>
            </a:r>
            <a:r>
              <a:rPr lang="en-US" altLang="ja-JP" sz="1150" dirty="0">
                <a:solidFill>
                  <a:schemeClr val="tx1"/>
                </a:solidFill>
                <a:latin typeface="BIZ UDゴシック" panose="020B0400000000000000" pitchFamily="49" charset="-128"/>
                <a:ea typeface="BIZ UDゴシック" panose="020B0400000000000000" pitchFamily="49" charset="-128"/>
              </a:rPr>
              <a:t>②</a:t>
            </a:r>
            <a:r>
              <a:rPr lang="ja-JP" altLang="ja-JP" sz="1150" dirty="0">
                <a:solidFill>
                  <a:schemeClr val="tx1"/>
                </a:solidFill>
                <a:latin typeface="BIZ UDゴシック" panose="020B0400000000000000" pitchFamily="49" charset="-128"/>
                <a:ea typeface="BIZ UDゴシック" panose="020B0400000000000000" pitchFamily="49" charset="-128"/>
              </a:rPr>
              <a:t>宣誓（二人そろって人権・男女共同参画課へ来課）</a:t>
            </a:r>
          </a:p>
          <a:p>
            <a:r>
              <a:rPr lang="ja-JP" altLang="en-US" sz="1150" dirty="0">
                <a:solidFill>
                  <a:schemeClr val="tx1"/>
                </a:solidFill>
                <a:latin typeface="BIZ UDゴシック" panose="020B0400000000000000" pitchFamily="49" charset="-128"/>
                <a:ea typeface="BIZ UDゴシック" panose="020B0400000000000000" pitchFamily="49" charset="-128"/>
              </a:rPr>
              <a:t>　</a:t>
            </a:r>
            <a:r>
              <a:rPr lang="en-US" altLang="ja-JP" sz="1150" dirty="0">
                <a:solidFill>
                  <a:schemeClr val="tx1"/>
                </a:solidFill>
                <a:latin typeface="BIZ UDゴシック" panose="020B0400000000000000" pitchFamily="49" charset="-128"/>
                <a:ea typeface="BIZ UDゴシック" panose="020B0400000000000000" pitchFamily="49" charset="-128"/>
              </a:rPr>
              <a:t>③</a:t>
            </a:r>
            <a:r>
              <a:rPr lang="ja-JP" altLang="ja-JP" sz="1150" dirty="0">
                <a:solidFill>
                  <a:schemeClr val="tx1"/>
                </a:solidFill>
                <a:latin typeface="BIZ UDゴシック" panose="020B0400000000000000" pitchFamily="49" charset="-128"/>
                <a:ea typeface="BIZ UDゴシック" panose="020B0400000000000000" pitchFamily="49" charset="-128"/>
              </a:rPr>
              <a:t>宣誓証明書等の交付</a:t>
            </a:r>
          </a:p>
        </p:txBody>
      </p:sp>
      <p:sp>
        <p:nvSpPr>
          <p:cNvPr id="20" name="角丸四角形 19"/>
          <p:cNvSpPr/>
          <p:nvPr/>
        </p:nvSpPr>
        <p:spPr>
          <a:xfrm>
            <a:off x="1108" y="2675054"/>
            <a:ext cx="6858000" cy="6271051"/>
          </a:xfrm>
          <a:prstGeom prst="roundRect">
            <a:avLst>
              <a:gd name="adj" fmla="val 0"/>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25718" rIns="108000" bIns="25718" numCol="1" spcCol="0" rtlCol="0" fromWordArt="0" anchor="t" anchorCtr="0" forceAA="0" compatLnSpc="1">
            <a:prstTxWarp prst="textNoShape">
              <a:avLst/>
            </a:prstTxWarp>
            <a:noAutofit/>
          </a:bodyPr>
          <a:lstStyle/>
          <a:p>
            <a:pPr algn="just"/>
            <a:endParaRPr lang="ja-JP" altLang="en-US" sz="1200" dirty="0">
              <a:solidFill>
                <a:schemeClr val="tx1"/>
              </a:solidFill>
              <a:latin typeface="BIZ UDゴシック" panose="020B0400000000000000" pitchFamily="49" charset="-128"/>
              <a:ea typeface="BIZ UDゴシック" panose="020B0400000000000000" pitchFamily="49" charset="-128"/>
            </a:endParaRPr>
          </a:p>
        </p:txBody>
      </p:sp>
      <p:sp>
        <p:nvSpPr>
          <p:cNvPr id="16" name="角丸四角形 15"/>
          <p:cNvSpPr/>
          <p:nvPr/>
        </p:nvSpPr>
        <p:spPr>
          <a:xfrm>
            <a:off x="88900" y="2958281"/>
            <a:ext cx="6090227" cy="1620000"/>
          </a:xfrm>
          <a:prstGeom prst="roundRect">
            <a:avLst>
              <a:gd name="adj" fmla="val 534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p:cNvSpPr/>
          <p:nvPr/>
        </p:nvSpPr>
        <p:spPr>
          <a:xfrm>
            <a:off x="88899" y="4962042"/>
            <a:ext cx="5131687" cy="756000"/>
          </a:xfrm>
          <a:prstGeom prst="roundRect">
            <a:avLst>
              <a:gd name="adj" fmla="val 534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88900" y="6089338"/>
            <a:ext cx="5131686" cy="396000"/>
          </a:xfrm>
          <a:prstGeom prst="roundRect">
            <a:avLst>
              <a:gd name="adj" fmla="val 534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88898" y="6840736"/>
            <a:ext cx="5978527" cy="756000"/>
          </a:xfrm>
          <a:prstGeom prst="roundRect">
            <a:avLst>
              <a:gd name="adj" fmla="val 534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角丸四角形 1"/>
          <p:cNvSpPr/>
          <p:nvPr/>
        </p:nvSpPr>
        <p:spPr>
          <a:xfrm>
            <a:off x="0" y="692927"/>
            <a:ext cx="6858000" cy="1672596"/>
          </a:xfrm>
          <a:prstGeom prst="roundRect">
            <a:avLst>
              <a:gd name="adj" fmla="val 0"/>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p:nvPr/>
        </p:nvSpPr>
        <p:spPr>
          <a:xfrm>
            <a:off x="88898" y="959894"/>
            <a:ext cx="6621722" cy="576000"/>
          </a:xfrm>
          <a:prstGeom prst="roundRect">
            <a:avLst>
              <a:gd name="adj" fmla="val 534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0" y="0"/>
            <a:ext cx="6858000" cy="699665"/>
          </a:xfrm>
          <a:prstGeom prst="roundRect">
            <a:avLst>
              <a:gd name="adj" fmla="val 707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spcAft>
                <a:spcPts val="675"/>
              </a:spcAft>
            </a:pPr>
            <a:r>
              <a:rPr lang="ja-JP" altLang="en-US" sz="2000" dirty="0">
                <a:solidFill>
                  <a:schemeClr val="tx1"/>
                </a:solidFill>
                <a:latin typeface="HGS創英角ｺﾞｼｯｸUB" panose="020B0900000000000000" pitchFamily="50" charset="-128"/>
                <a:ea typeface="HGS創英角ｺﾞｼｯｸUB" panose="020B0900000000000000" pitchFamily="50" charset="-128"/>
              </a:rPr>
              <a:t>「小山市パートナーシップ宣誓制度」について</a:t>
            </a:r>
            <a:endParaRPr lang="en-US" altLang="ja-JP" sz="2000" dirty="0">
              <a:solidFill>
                <a:schemeClr val="tx1"/>
              </a:solidFill>
              <a:latin typeface="HGS創英角ｺﾞｼｯｸUB" panose="020B0900000000000000" pitchFamily="50" charset="-128"/>
              <a:ea typeface="HGS創英角ｺﾞｼｯｸUB" panose="020B0900000000000000" pitchFamily="50" charset="-128"/>
            </a:endParaRPr>
          </a:p>
          <a:p>
            <a:pPr algn="r"/>
            <a:r>
              <a:rPr lang="ja-JP" altLang="en-US" sz="1400" dirty="0">
                <a:solidFill>
                  <a:schemeClr val="tx1"/>
                </a:solidFill>
                <a:latin typeface="BIZ UDゴシック" panose="020B0400000000000000" pitchFamily="49" charset="-128"/>
                <a:ea typeface="BIZ UDゴシック" panose="020B0400000000000000" pitchFamily="49" charset="-128"/>
              </a:rPr>
              <a:t>小山市 総務部 人権・男女共同参画課</a:t>
            </a:r>
          </a:p>
        </p:txBody>
      </p:sp>
      <p:sp>
        <p:nvSpPr>
          <p:cNvPr id="7" name="角丸四角形 6"/>
          <p:cNvSpPr/>
          <p:nvPr/>
        </p:nvSpPr>
        <p:spPr>
          <a:xfrm>
            <a:off x="0" y="708801"/>
            <a:ext cx="6769102" cy="1615509"/>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25718" rIns="108000" bIns="25718" numCol="1" spcCol="0" rtlCol="0" fromWordArt="0" anchor="t" anchorCtr="0" forceAA="0" compatLnSpc="1">
            <a:prstTxWarp prst="textNoShape">
              <a:avLst/>
            </a:prstTxWarp>
            <a:noAutofit/>
          </a:bodyPr>
          <a:lstStyle/>
          <a:p>
            <a:pPr algn="just">
              <a:spcAft>
                <a:spcPts val="300"/>
              </a:spcAft>
            </a:pPr>
            <a:r>
              <a:rPr lang="ja-JP" altLang="en-US" sz="1300" dirty="0">
                <a:solidFill>
                  <a:schemeClr val="tx1"/>
                </a:solidFill>
                <a:latin typeface="HGP創英角ｺﾞｼｯｸUB" panose="020B0900000000000000" pitchFamily="50" charset="-128"/>
                <a:ea typeface="HGP創英角ｺﾞｼｯｸUB" panose="020B0900000000000000" pitchFamily="50" charset="-128"/>
              </a:rPr>
              <a:t>目的</a:t>
            </a:r>
            <a:endParaRPr lang="en-US" altLang="ja-JP" sz="1300" dirty="0">
              <a:solidFill>
                <a:schemeClr val="tx1"/>
              </a:solidFill>
              <a:latin typeface="HGP創英角ｺﾞｼｯｸUB" panose="020B0900000000000000" pitchFamily="50" charset="-128"/>
              <a:ea typeface="HGP創英角ｺﾞｼｯｸUB" panose="020B0900000000000000" pitchFamily="50" charset="-128"/>
            </a:endParaRPr>
          </a:p>
          <a:p>
            <a:pPr algn="just"/>
            <a:r>
              <a:rPr lang="ja-JP" altLang="en-US" sz="1150" dirty="0">
                <a:solidFill>
                  <a:schemeClr val="tx1"/>
                </a:solidFill>
                <a:latin typeface="BIZ UDゴシック" panose="020B0400000000000000" pitchFamily="49" charset="-128"/>
                <a:ea typeface="BIZ UDゴシック" panose="020B0400000000000000" pitchFamily="49" charset="-128"/>
              </a:rPr>
              <a:t>小山市に住んでいる性的マイノリティの方で、パートナーと共同生活を送りながらも、その関係性を証明する手段がなく、生活上の困難や生きづらさを抱える方に対し、市が精神的な支援を行うものです。</a:t>
            </a:r>
          </a:p>
          <a:p>
            <a:endParaRPr lang="en-US" altLang="ja-JP" sz="1200" dirty="0">
              <a:solidFill>
                <a:schemeClr val="tx1"/>
              </a:solidFill>
              <a:latin typeface="BIZ UDゴシック" panose="020B0400000000000000" pitchFamily="49" charset="-128"/>
              <a:ea typeface="BIZ UDゴシック" panose="020B0400000000000000" pitchFamily="49" charset="-128"/>
            </a:endParaRPr>
          </a:p>
          <a:p>
            <a:r>
              <a:rPr lang="ja-JP" altLang="en-US" sz="1300" dirty="0">
                <a:solidFill>
                  <a:schemeClr val="tx1"/>
                </a:solidFill>
                <a:latin typeface="HGP創英角ｺﾞｼｯｸUB" panose="020B0900000000000000" pitchFamily="50" charset="-128"/>
                <a:ea typeface="HGP創英角ｺﾞｼｯｸUB" panose="020B0900000000000000" pitchFamily="50" charset="-128"/>
              </a:rPr>
              <a:t>根拠例規</a:t>
            </a:r>
            <a:r>
              <a:rPr lang="ja-JP" altLang="en-US" sz="1200" dirty="0">
                <a:solidFill>
                  <a:schemeClr val="tx1"/>
                </a:solidFill>
                <a:latin typeface="BIZ UDゴシック" panose="020B0400000000000000" pitchFamily="49" charset="-128"/>
                <a:ea typeface="BIZ UDゴシック" panose="020B0400000000000000" pitchFamily="49" charset="-128"/>
              </a:rPr>
              <a:t>　</a:t>
            </a:r>
            <a:r>
              <a:rPr lang="ja-JP" altLang="en-US" sz="1150" dirty="0">
                <a:solidFill>
                  <a:schemeClr val="tx1"/>
                </a:solidFill>
                <a:latin typeface="BIZ UDゴシック" panose="020B0400000000000000" pitchFamily="49" charset="-128"/>
                <a:ea typeface="BIZ UDゴシック" panose="020B0400000000000000" pitchFamily="49" charset="-128"/>
              </a:rPr>
              <a:t>小山市パートナーシップ宣誓の取扱いに関する要綱</a:t>
            </a:r>
            <a:endParaRPr lang="en-US" altLang="ja-JP" sz="1150" dirty="0">
              <a:solidFill>
                <a:schemeClr val="tx1"/>
              </a:solidFill>
              <a:latin typeface="BIZ UDゴシック" panose="020B0400000000000000" pitchFamily="49" charset="-128"/>
              <a:ea typeface="BIZ UDゴシック" panose="020B0400000000000000" pitchFamily="49" charset="-128"/>
            </a:endParaRPr>
          </a:p>
          <a:p>
            <a:endParaRPr lang="en-US" altLang="ja-JP" sz="1200" dirty="0">
              <a:solidFill>
                <a:schemeClr val="tx1"/>
              </a:solidFill>
              <a:latin typeface="BIZ UDゴシック" panose="020B0400000000000000" pitchFamily="49" charset="-128"/>
              <a:ea typeface="BIZ UDゴシック" panose="020B0400000000000000" pitchFamily="49" charset="-128"/>
            </a:endParaRPr>
          </a:p>
          <a:p>
            <a:r>
              <a:rPr lang="ja-JP" altLang="en-US" sz="1300" dirty="0">
                <a:solidFill>
                  <a:schemeClr val="tx1"/>
                </a:solidFill>
                <a:latin typeface="HGP創英角ｺﾞｼｯｸUB" panose="020B0900000000000000" pitchFamily="50" charset="-128"/>
                <a:ea typeface="HGP創英角ｺﾞｼｯｸUB" panose="020B0900000000000000" pitchFamily="50" charset="-128"/>
              </a:rPr>
              <a:t>導入時期</a:t>
            </a:r>
            <a:r>
              <a:rPr lang="ja-JP" altLang="en-US" sz="1200" dirty="0">
                <a:solidFill>
                  <a:schemeClr val="tx1"/>
                </a:solidFill>
                <a:latin typeface="BIZ UDゴシック" panose="020B0400000000000000" pitchFamily="49" charset="-128"/>
                <a:ea typeface="BIZ UDゴシック" panose="020B0400000000000000" pitchFamily="49" charset="-128"/>
              </a:rPr>
              <a:t>　</a:t>
            </a:r>
            <a:r>
              <a:rPr lang="ja-JP" altLang="en-US" sz="1150" dirty="0">
                <a:solidFill>
                  <a:schemeClr val="tx1"/>
                </a:solidFill>
                <a:latin typeface="BIZ UDゴシック" panose="020B0400000000000000" pitchFamily="49" charset="-128"/>
                <a:ea typeface="BIZ UDゴシック" panose="020B0400000000000000" pitchFamily="49" charset="-128"/>
              </a:rPr>
              <a:t>令和５</a:t>
            </a:r>
            <a:r>
              <a:rPr lang="en-US" altLang="ja-JP" sz="1150" dirty="0">
                <a:solidFill>
                  <a:schemeClr val="tx1"/>
                </a:solidFill>
                <a:latin typeface="BIZ UDゴシック" panose="020B0400000000000000" pitchFamily="49" charset="-128"/>
                <a:ea typeface="BIZ UDゴシック" panose="020B0400000000000000" pitchFamily="49" charset="-128"/>
              </a:rPr>
              <a:t>(2023)</a:t>
            </a:r>
            <a:r>
              <a:rPr lang="ja-JP" altLang="en-US" sz="1150" dirty="0">
                <a:solidFill>
                  <a:schemeClr val="tx1"/>
                </a:solidFill>
                <a:latin typeface="BIZ UDゴシック" panose="020B0400000000000000" pitchFamily="49" charset="-128"/>
                <a:ea typeface="BIZ UDゴシック" panose="020B0400000000000000" pitchFamily="49" charset="-128"/>
              </a:rPr>
              <a:t>年４月１日</a:t>
            </a:r>
          </a:p>
        </p:txBody>
      </p:sp>
      <p:sp>
        <p:nvSpPr>
          <p:cNvPr id="8" name="角丸四角形 7"/>
          <p:cNvSpPr/>
          <p:nvPr/>
        </p:nvSpPr>
        <p:spPr>
          <a:xfrm>
            <a:off x="25103" y="2696075"/>
            <a:ext cx="6858000" cy="56007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t" anchorCtr="0" forceAA="0" compatLnSpc="1">
            <a:prstTxWarp prst="textNoShape">
              <a:avLst/>
            </a:prstTxWarp>
            <a:noAutofit/>
          </a:bodyPr>
          <a:lstStyle/>
          <a:p>
            <a:pPr algn="just">
              <a:spcAft>
                <a:spcPts val="300"/>
              </a:spcAft>
            </a:pPr>
            <a:r>
              <a:rPr lang="ja-JP" altLang="en-US" sz="1300" dirty="0">
                <a:solidFill>
                  <a:schemeClr val="tx1"/>
                </a:solidFill>
                <a:latin typeface="HGP創英角ｺﾞｼｯｸUB" panose="020B0900000000000000" pitchFamily="50" charset="-128"/>
                <a:ea typeface="HGP創英角ｺﾞｼｯｸUB" panose="020B0900000000000000" pitchFamily="50" charset="-128"/>
              </a:rPr>
              <a:t>１．宣誓の要件</a:t>
            </a:r>
            <a:endParaRPr lang="en-US" altLang="ja-JP" sz="1300" dirty="0">
              <a:solidFill>
                <a:schemeClr val="tx1"/>
              </a:solidFill>
              <a:latin typeface="HGP創英角ｺﾞｼｯｸUB" panose="020B0900000000000000" pitchFamily="50" charset="-128"/>
              <a:ea typeface="HGP創英角ｺﾞｼｯｸUB" panose="020B0900000000000000" pitchFamily="50" charset="-128"/>
            </a:endParaRPr>
          </a:p>
          <a:p>
            <a:pPr algn="just"/>
            <a:r>
              <a:rPr lang="ja-JP" altLang="en-US" sz="1200" dirty="0">
                <a:solidFill>
                  <a:schemeClr val="tx1"/>
                </a:solidFill>
                <a:latin typeface="BIZ UDゴシック" panose="020B0400000000000000" pitchFamily="49" charset="-128"/>
                <a:ea typeface="BIZ UDゴシック" panose="020B0400000000000000" pitchFamily="49" charset="-128"/>
              </a:rPr>
              <a:t>　</a:t>
            </a:r>
            <a:r>
              <a:rPr lang="ja-JP" altLang="en-US" sz="1150" dirty="0">
                <a:solidFill>
                  <a:schemeClr val="tx1"/>
                </a:solidFill>
                <a:latin typeface="BIZ UDゴシック" panose="020B0400000000000000" pitchFamily="49" charset="-128"/>
                <a:ea typeface="BIZ UDゴシック" panose="020B0400000000000000" pitchFamily="49" charset="-128"/>
              </a:rPr>
              <a:t>双方または一方が性的マイノリティであり、双方が次の要件⑴～⑹のすべてに該当する方</a:t>
            </a:r>
          </a:p>
          <a:p>
            <a:pPr algn="just"/>
            <a:r>
              <a:rPr lang="ja-JP" altLang="en-US" sz="1150" dirty="0">
                <a:solidFill>
                  <a:schemeClr val="tx1"/>
                </a:solidFill>
                <a:latin typeface="BIZ UDゴシック" panose="020B0400000000000000" pitchFamily="49" charset="-128"/>
                <a:ea typeface="BIZ UDゴシック" panose="020B0400000000000000" pitchFamily="49" charset="-128"/>
              </a:rPr>
              <a:t>　⑴共に宣誓する意思があること</a:t>
            </a:r>
            <a:endParaRPr lang="en-US" altLang="ja-JP" sz="1150" dirty="0">
              <a:solidFill>
                <a:schemeClr val="tx1"/>
              </a:solidFill>
              <a:latin typeface="BIZ UDゴシック" panose="020B0400000000000000" pitchFamily="49" charset="-128"/>
              <a:ea typeface="BIZ UDゴシック" panose="020B0400000000000000" pitchFamily="49" charset="-128"/>
            </a:endParaRPr>
          </a:p>
          <a:p>
            <a:pPr algn="just"/>
            <a:r>
              <a:rPr lang="ja-JP" altLang="en-US" sz="1150" dirty="0">
                <a:solidFill>
                  <a:schemeClr val="tx1"/>
                </a:solidFill>
                <a:latin typeface="BIZ UDゴシック" panose="020B0400000000000000" pitchFamily="49" charset="-128"/>
                <a:ea typeface="BIZ UDゴシック" panose="020B0400000000000000" pitchFamily="49" charset="-128"/>
              </a:rPr>
              <a:t>　⑵宣誓する日において、成年</a:t>
            </a:r>
            <a:r>
              <a:rPr lang="en-US" altLang="ja-JP" sz="1150" dirty="0">
                <a:solidFill>
                  <a:schemeClr val="tx1"/>
                </a:solidFill>
                <a:latin typeface="BIZ UDゴシック" panose="020B0400000000000000" pitchFamily="49" charset="-128"/>
                <a:ea typeface="BIZ UDゴシック" panose="020B0400000000000000" pitchFamily="49" charset="-128"/>
              </a:rPr>
              <a:t>(18</a:t>
            </a:r>
            <a:r>
              <a:rPr lang="ja-JP" altLang="en-US" sz="1150" dirty="0">
                <a:solidFill>
                  <a:schemeClr val="tx1"/>
                </a:solidFill>
                <a:latin typeface="BIZ UDゴシック" panose="020B0400000000000000" pitchFamily="49" charset="-128"/>
                <a:ea typeface="BIZ UDゴシック" panose="020B0400000000000000" pitchFamily="49" charset="-128"/>
              </a:rPr>
              <a:t>歳</a:t>
            </a:r>
            <a:r>
              <a:rPr lang="en-US" altLang="ja-JP" sz="1150" dirty="0">
                <a:solidFill>
                  <a:schemeClr val="tx1"/>
                </a:solidFill>
                <a:latin typeface="BIZ UDゴシック" panose="020B0400000000000000" pitchFamily="49" charset="-128"/>
                <a:ea typeface="BIZ UDゴシック" panose="020B0400000000000000" pitchFamily="49" charset="-128"/>
              </a:rPr>
              <a:t>)</a:t>
            </a:r>
            <a:r>
              <a:rPr lang="ja-JP" altLang="en-US" sz="1150" dirty="0">
                <a:solidFill>
                  <a:schemeClr val="tx1"/>
                </a:solidFill>
                <a:latin typeface="BIZ UDゴシック" panose="020B0400000000000000" pitchFamily="49" charset="-128"/>
                <a:ea typeface="BIZ UDゴシック" panose="020B0400000000000000" pitchFamily="49" charset="-128"/>
              </a:rPr>
              <a:t>に達していること。</a:t>
            </a:r>
          </a:p>
          <a:p>
            <a:pPr algn="just"/>
            <a:r>
              <a:rPr lang="ja-JP" altLang="en-US" sz="1150" dirty="0">
                <a:solidFill>
                  <a:schemeClr val="tx1"/>
                </a:solidFill>
                <a:latin typeface="BIZ UDゴシック" panose="020B0400000000000000" pitchFamily="49" charset="-128"/>
                <a:ea typeface="BIZ UDゴシック" panose="020B0400000000000000" pitchFamily="49" charset="-128"/>
              </a:rPr>
              <a:t>　⑶小山市に住所を有している。または、宣誓する日から</a:t>
            </a:r>
            <a:r>
              <a:rPr lang="en-US" altLang="ja-JP" sz="1150" dirty="0">
                <a:solidFill>
                  <a:schemeClr val="tx1"/>
                </a:solidFill>
                <a:latin typeface="BIZ UDゴシック" panose="020B0400000000000000" pitchFamily="49" charset="-128"/>
                <a:ea typeface="BIZ UDゴシック" panose="020B0400000000000000" pitchFamily="49" charset="-128"/>
              </a:rPr>
              <a:t>14</a:t>
            </a:r>
            <a:r>
              <a:rPr lang="ja-JP" altLang="en-US" sz="1150" dirty="0">
                <a:solidFill>
                  <a:schemeClr val="tx1"/>
                </a:solidFill>
                <a:latin typeface="BIZ UDゴシック" panose="020B0400000000000000" pitchFamily="49" charset="-128"/>
                <a:ea typeface="BIZ UDゴシック" panose="020B0400000000000000" pitchFamily="49" charset="-128"/>
              </a:rPr>
              <a:t>日以内に小山市への転入を予定</a:t>
            </a:r>
            <a:endParaRPr lang="en-US" altLang="ja-JP" sz="1150" dirty="0">
              <a:solidFill>
                <a:schemeClr val="tx1"/>
              </a:solidFill>
              <a:latin typeface="BIZ UDゴシック" panose="020B0400000000000000" pitchFamily="49" charset="-128"/>
              <a:ea typeface="BIZ UDゴシック" panose="020B0400000000000000" pitchFamily="49" charset="-128"/>
            </a:endParaRPr>
          </a:p>
          <a:p>
            <a:pPr algn="just"/>
            <a:r>
              <a:rPr lang="ja-JP" altLang="en-US" sz="1150" dirty="0">
                <a:solidFill>
                  <a:schemeClr val="tx1"/>
                </a:solidFill>
                <a:latin typeface="BIZ UDゴシック" panose="020B0400000000000000" pitchFamily="49" charset="-128"/>
                <a:ea typeface="BIZ UDゴシック" panose="020B0400000000000000" pitchFamily="49" charset="-128"/>
              </a:rPr>
              <a:t>　　していること。</a:t>
            </a:r>
          </a:p>
          <a:p>
            <a:pPr algn="just"/>
            <a:r>
              <a:rPr lang="ja-JP" altLang="en-US" sz="1150" dirty="0">
                <a:solidFill>
                  <a:schemeClr val="tx1"/>
                </a:solidFill>
                <a:latin typeface="BIZ UDゴシック" panose="020B0400000000000000" pitchFamily="49" charset="-128"/>
                <a:ea typeface="BIZ UDゴシック" panose="020B0400000000000000" pitchFamily="49" charset="-128"/>
              </a:rPr>
              <a:t>　⑷配偶者（事実上婚姻と同様の関係にある者を含む）がいないこと。</a:t>
            </a:r>
          </a:p>
          <a:p>
            <a:pPr algn="just"/>
            <a:r>
              <a:rPr lang="ja-JP" altLang="en-US" sz="1150" dirty="0">
                <a:solidFill>
                  <a:schemeClr val="tx1"/>
                </a:solidFill>
                <a:latin typeface="BIZ UDゴシック" panose="020B0400000000000000" pitchFamily="49" charset="-128"/>
                <a:ea typeface="BIZ UDゴシック" panose="020B0400000000000000" pitchFamily="49" charset="-128"/>
              </a:rPr>
              <a:t>　⑸宣誓をしようとする相手の他にパートナーシップの関係にある者がいないこと。</a:t>
            </a:r>
          </a:p>
          <a:p>
            <a:pPr algn="just"/>
            <a:r>
              <a:rPr lang="ja-JP" altLang="en-US" sz="1150" dirty="0">
                <a:solidFill>
                  <a:schemeClr val="tx1"/>
                </a:solidFill>
                <a:latin typeface="BIZ UDゴシック" panose="020B0400000000000000" pitchFamily="49" charset="-128"/>
                <a:ea typeface="BIZ UDゴシック" panose="020B0400000000000000" pitchFamily="49" charset="-128"/>
              </a:rPr>
              <a:t>　⑹宣誓者同士が民法に規定する婚姻をすることができない者同士でないこと。</a:t>
            </a:r>
            <a:endParaRPr lang="en-US" altLang="ja-JP" sz="1150" dirty="0">
              <a:solidFill>
                <a:schemeClr val="tx1"/>
              </a:solidFill>
              <a:latin typeface="BIZ UDゴシック" panose="020B0400000000000000" pitchFamily="49" charset="-128"/>
              <a:ea typeface="BIZ UDゴシック" panose="020B0400000000000000" pitchFamily="49" charset="-128"/>
            </a:endParaRPr>
          </a:p>
          <a:p>
            <a:pPr algn="just"/>
            <a:r>
              <a:rPr lang="ja-JP" altLang="en-US" sz="1150" dirty="0">
                <a:solidFill>
                  <a:schemeClr val="tx1"/>
                </a:solidFill>
                <a:latin typeface="BIZ UDゴシック" panose="020B0400000000000000" pitchFamily="49" charset="-128"/>
                <a:ea typeface="BIZ UDゴシック" panose="020B0400000000000000" pitchFamily="49" charset="-128"/>
              </a:rPr>
              <a:t>　　ただし、養親子等の関係が離縁により終了した場合には、この限りではない。</a:t>
            </a:r>
          </a:p>
          <a:p>
            <a:pPr algn="just"/>
            <a:endParaRPr lang="en-US" altLang="ja-JP" sz="1200" dirty="0">
              <a:solidFill>
                <a:schemeClr val="tx1"/>
              </a:solidFill>
              <a:latin typeface="BIZ UDゴシック" panose="020B0400000000000000" pitchFamily="49" charset="-128"/>
              <a:ea typeface="BIZ UDゴシック" panose="020B0400000000000000" pitchFamily="49" charset="-128"/>
            </a:endParaRPr>
          </a:p>
          <a:p>
            <a:pPr algn="just">
              <a:spcAft>
                <a:spcPts val="300"/>
              </a:spcAft>
            </a:pPr>
            <a:r>
              <a:rPr lang="ja-JP" altLang="en-US" sz="1300" dirty="0">
                <a:solidFill>
                  <a:schemeClr val="tx1"/>
                </a:solidFill>
                <a:latin typeface="HGP創英角ｺﾞｼｯｸUB" panose="020B0900000000000000" pitchFamily="50" charset="-128"/>
                <a:ea typeface="HGP創英角ｺﾞｼｯｸUB" panose="020B0900000000000000" pitchFamily="50" charset="-128"/>
              </a:rPr>
              <a:t>２．宣誓に必要な書類</a:t>
            </a:r>
            <a:endParaRPr lang="en-US" altLang="ja-JP" sz="1300" dirty="0">
              <a:solidFill>
                <a:schemeClr val="tx1"/>
              </a:solidFill>
              <a:latin typeface="HGP創英角ｺﾞｼｯｸUB" panose="020B0900000000000000" pitchFamily="50" charset="-128"/>
              <a:ea typeface="HGP創英角ｺﾞｼｯｸUB" panose="020B0900000000000000" pitchFamily="50" charset="-128"/>
            </a:endParaRPr>
          </a:p>
          <a:p>
            <a:pPr algn="just"/>
            <a:r>
              <a:rPr lang="ja-JP" altLang="en-US" sz="1200" dirty="0">
                <a:solidFill>
                  <a:schemeClr val="tx1"/>
                </a:solidFill>
                <a:latin typeface="BIZ UDゴシック" panose="020B0400000000000000" pitchFamily="49" charset="-128"/>
                <a:ea typeface="BIZ UDゴシック" panose="020B0400000000000000" pitchFamily="49" charset="-128"/>
              </a:rPr>
              <a:t>　</a:t>
            </a:r>
            <a:r>
              <a:rPr lang="ja-JP" altLang="en-US" sz="1150" dirty="0">
                <a:solidFill>
                  <a:schemeClr val="tx1"/>
                </a:solidFill>
                <a:latin typeface="BIZ UDゴシック" panose="020B0400000000000000" pitchFamily="49" charset="-128"/>
                <a:ea typeface="BIZ UDゴシック" panose="020B0400000000000000" pitchFamily="49" charset="-128"/>
              </a:rPr>
              <a:t>・小山市の住民票の写し（転入予定者は転入後の小山市の住民票の写し）</a:t>
            </a:r>
          </a:p>
          <a:p>
            <a:pPr algn="just"/>
            <a:r>
              <a:rPr lang="ja-JP" altLang="en-US" sz="1150" dirty="0">
                <a:solidFill>
                  <a:schemeClr val="tx1"/>
                </a:solidFill>
                <a:latin typeface="BIZ UDゴシック" panose="020B0400000000000000" pitchFamily="49" charset="-128"/>
                <a:ea typeface="BIZ UDゴシック" panose="020B0400000000000000" pitchFamily="49" charset="-128"/>
              </a:rPr>
              <a:t>　・戸籍抄本、婚姻要件具備証明書等の独身が確認できる公的書類</a:t>
            </a:r>
          </a:p>
          <a:p>
            <a:pPr algn="just"/>
            <a:r>
              <a:rPr lang="ja-JP" altLang="en-US" sz="1150" dirty="0">
                <a:solidFill>
                  <a:schemeClr val="tx1"/>
                </a:solidFill>
                <a:latin typeface="BIZ UDゴシック" panose="020B0400000000000000" pitchFamily="49" charset="-128"/>
                <a:ea typeface="BIZ UDゴシック" panose="020B0400000000000000" pitchFamily="49" charset="-128"/>
              </a:rPr>
              <a:t>　・通称名を確認できる書類（通称名の使用を希望する場合）　　　　</a:t>
            </a:r>
            <a:endParaRPr lang="en-US" altLang="ja-JP" sz="1150" dirty="0">
              <a:solidFill>
                <a:schemeClr val="tx1"/>
              </a:solidFill>
              <a:latin typeface="BIZ UDゴシック" panose="020B0400000000000000" pitchFamily="49" charset="-128"/>
              <a:ea typeface="BIZ UDゴシック" panose="020B0400000000000000" pitchFamily="49" charset="-128"/>
            </a:endParaRPr>
          </a:p>
          <a:p>
            <a:pPr algn="just"/>
            <a:r>
              <a:rPr lang="ja-JP" altLang="en-US" sz="1150" dirty="0">
                <a:solidFill>
                  <a:schemeClr val="tx1"/>
                </a:solidFill>
                <a:latin typeface="BIZ UDゴシック" panose="020B0400000000000000" pitchFamily="49" charset="-128"/>
                <a:ea typeface="BIZ UDゴシック" panose="020B0400000000000000" pitchFamily="49" charset="-128"/>
              </a:rPr>
              <a:t>　・本人確認書類（個人番号カード、運転免許証、旅券等）</a:t>
            </a:r>
          </a:p>
          <a:p>
            <a:pPr algn="just"/>
            <a:endParaRPr lang="ja-JP" altLang="en-US" sz="1150" dirty="0">
              <a:solidFill>
                <a:schemeClr val="tx1"/>
              </a:solidFill>
              <a:latin typeface="BIZ UDゴシック" panose="020B0400000000000000" pitchFamily="49" charset="-128"/>
              <a:ea typeface="BIZ UDゴシック" panose="020B0400000000000000" pitchFamily="49" charset="-128"/>
            </a:endParaRPr>
          </a:p>
          <a:p>
            <a:pPr algn="just">
              <a:spcAft>
                <a:spcPts val="300"/>
              </a:spcAft>
            </a:pPr>
            <a:r>
              <a:rPr lang="ja-JP" altLang="en-US" sz="1300" dirty="0">
                <a:solidFill>
                  <a:schemeClr val="tx1"/>
                </a:solidFill>
                <a:latin typeface="HGP創英角ｺﾞｼｯｸUB" panose="020B0900000000000000" pitchFamily="50" charset="-128"/>
                <a:ea typeface="HGP創英角ｺﾞｼｯｸUB" panose="020B0900000000000000" pitchFamily="50" charset="-128"/>
              </a:rPr>
              <a:t>３．小山市が交付する書類</a:t>
            </a:r>
            <a:endParaRPr lang="en-US" altLang="ja-JP" sz="1300" dirty="0">
              <a:solidFill>
                <a:schemeClr val="tx1"/>
              </a:solidFill>
              <a:latin typeface="HGP創英角ｺﾞｼｯｸUB" panose="020B0900000000000000" pitchFamily="50" charset="-128"/>
              <a:ea typeface="HGP創英角ｺﾞｼｯｸUB" panose="020B0900000000000000" pitchFamily="50" charset="-128"/>
            </a:endParaRPr>
          </a:p>
          <a:p>
            <a:pPr algn="just"/>
            <a:r>
              <a:rPr lang="ja-JP" altLang="en-US" sz="1200" dirty="0">
                <a:solidFill>
                  <a:schemeClr val="tx1"/>
                </a:solidFill>
                <a:latin typeface="BIZ UDゴシック" panose="020B0400000000000000" pitchFamily="49" charset="-128"/>
                <a:ea typeface="BIZ UDゴシック" panose="020B0400000000000000" pitchFamily="49" charset="-128"/>
              </a:rPr>
              <a:t>　</a:t>
            </a:r>
            <a:r>
              <a:rPr lang="ja-JP" altLang="en-US" sz="1150" dirty="0">
                <a:solidFill>
                  <a:schemeClr val="tx1"/>
                </a:solidFill>
                <a:latin typeface="BIZ UDゴシック" panose="020B0400000000000000" pitchFamily="49" charset="-128"/>
                <a:ea typeface="BIZ UDゴシック" panose="020B0400000000000000" pitchFamily="49" charset="-128"/>
              </a:rPr>
              <a:t>・小山市パートナーシップ宣誓証明書（</a:t>
            </a:r>
            <a:r>
              <a:rPr lang="en-US" altLang="ja-JP" sz="1150" dirty="0">
                <a:solidFill>
                  <a:schemeClr val="tx1"/>
                </a:solidFill>
                <a:latin typeface="BIZ UDゴシック" panose="020B0400000000000000" pitchFamily="49" charset="-128"/>
                <a:ea typeface="BIZ UDゴシック" panose="020B0400000000000000" pitchFamily="49" charset="-128"/>
              </a:rPr>
              <a:t>2</a:t>
            </a:r>
            <a:r>
              <a:rPr lang="ja-JP" altLang="en-US" sz="1150" dirty="0">
                <a:solidFill>
                  <a:schemeClr val="tx1"/>
                </a:solidFill>
                <a:latin typeface="BIZ UDゴシック" panose="020B0400000000000000" pitchFamily="49" charset="-128"/>
                <a:ea typeface="BIZ UDゴシック" panose="020B0400000000000000" pitchFamily="49" charset="-128"/>
              </a:rPr>
              <a:t>人で</a:t>
            </a:r>
            <a:r>
              <a:rPr lang="en-US" altLang="ja-JP" sz="1150" dirty="0">
                <a:solidFill>
                  <a:schemeClr val="tx1"/>
                </a:solidFill>
                <a:latin typeface="BIZ UDゴシック" panose="020B0400000000000000" pitchFamily="49" charset="-128"/>
                <a:ea typeface="BIZ UDゴシック" panose="020B0400000000000000" pitchFamily="49" charset="-128"/>
              </a:rPr>
              <a:t>1</a:t>
            </a:r>
            <a:r>
              <a:rPr lang="ja-JP" altLang="en-US" sz="1150" dirty="0">
                <a:solidFill>
                  <a:schemeClr val="tx1"/>
                </a:solidFill>
                <a:latin typeface="BIZ UDゴシック" panose="020B0400000000000000" pitchFamily="49" charset="-128"/>
                <a:ea typeface="BIZ UDゴシック" panose="020B0400000000000000" pitchFamily="49" charset="-128"/>
              </a:rPr>
              <a:t>枚）</a:t>
            </a:r>
          </a:p>
          <a:p>
            <a:pPr algn="just"/>
            <a:r>
              <a:rPr lang="ja-JP" altLang="en-US" sz="1150" dirty="0">
                <a:solidFill>
                  <a:schemeClr val="tx1"/>
                </a:solidFill>
                <a:latin typeface="BIZ UDゴシック" panose="020B0400000000000000" pitchFamily="49" charset="-128"/>
                <a:ea typeface="BIZ UDゴシック" panose="020B0400000000000000" pitchFamily="49" charset="-128"/>
              </a:rPr>
              <a:t>　・小山市パートナーシップ宣誓証明カード（希望者</a:t>
            </a:r>
            <a:r>
              <a:rPr lang="en-US" altLang="ja-JP" sz="1150" dirty="0">
                <a:solidFill>
                  <a:schemeClr val="tx1"/>
                </a:solidFill>
                <a:latin typeface="BIZ UDゴシック" panose="020B0400000000000000" pitchFamily="49" charset="-128"/>
                <a:ea typeface="BIZ UDゴシック" panose="020B0400000000000000" pitchFamily="49" charset="-128"/>
              </a:rPr>
              <a:t>1</a:t>
            </a:r>
            <a:r>
              <a:rPr lang="ja-JP" altLang="en-US" sz="1150" dirty="0">
                <a:solidFill>
                  <a:schemeClr val="tx1"/>
                </a:solidFill>
                <a:latin typeface="BIZ UDゴシック" panose="020B0400000000000000" pitchFamily="49" charset="-128"/>
                <a:ea typeface="BIZ UDゴシック" panose="020B0400000000000000" pitchFamily="49" charset="-128"/>
              </a:rPr>
              <a:t>人につき</a:t>
            </a:r>
            <a:r>
              <a:rPr lang="en-US" altLang="ja-JP" sz="1150" dirty="0">
                <a:solidFill>
                  <a:schemeClr val="tx1"/>
                </a:solidFill>
                <a:latin typeface="BIZ UDゴシック" panose="020B0400000000000000" pitchFamily="49" charset="-128"/>
                <a:ea typeface="BIZ UDゴシック" panose="020B0400000000000000" pitchFamily="49" charset="-128"/>
              </a:rPr>
              <a:t>1</a:t>
            </a:r>
            <a:r>
              <a:rPr lang="ja-JP" altLang="en-US" sz="1150" dirty="0">
                <a:solidFill>
                  <a:schemeClr val="tx1"/>
                </a:solidFill>
                <a:latin typeface="BIZ UDゴシック" panose="020B0400000000000000" pitchFamily="49" charset="-128"/>
                <a:ea typeface="BIZ UDゴシック" panose="020B0400000000000000" pitchFamily="49" charset="-128"/>
              </a:rPr>
              <a:t>枚）</a:t>
            </a:r>
            <a:endParaRPr lang="en-US" altLang="ja-JP" sz="1150" dirty="0">
              <a:solidFill>
                <a:schemeClr val="tx1"/>
              </a:solidFill>
              <a:latin typeface="BIZ UDゴシック" panose="020B0400000000000000" pitchFamily="49" charset="-128"/>
              <a:ea typeface="BIZ UDゴシック" panose="020B0400000000000000" pitchFamily="49" charset="-128"/>
            </a:endParaRPr>
          </a:p>
          <a:p>
            <a:pPr algn="just"/>
            <a:endParaRPr lang="en-US" altLang="ja-JP" sz="1200" dirty="0">
              <a:solidFill>
                <a:schemeClr val="tx1"/>
              </a:solidFill>
              <a:latin typeface="BIZ UDゴシック" panose="020B0400000000000000" pitchFamily="49" charset="-128"/>
              <a:ea typeface="BIZ UDゴシック" panose="020B0400000000000000" pitchFamily="49" charset="-128"/>
            </a:endParaRPr>
          </a:p>
          <a:p>
            <a:pPr algn="just">
              <a:spcAft>
                <a:spcPts val="300"/>
              </a:spcAft>
            </a:pPr>
            <a:r>
              <a:rPr lang="ja-JP" altLang="en-US" sz="1300" dirty="0">
                <a:solidFill>
                  <a:schemeClr val="tx1"/>
                </a:solidFill>
                <a:latin typeface="HGP創英角ｺﾞｼｯｸUB" panose="020B0900000000000000" pitchFamily="50" charset="-128"/>
                <a:ea typeface="HGP創英角ｺﾞｼｯｸUB" panose="020B0900000000000000" pitchFamily="50" charset="-128"/>
              </a:rPr>
              <a:t>４．提供するサービス</a:t>
            </a:r>
            <a:endParaRPr lang="en-US" altLang="ja-JP" sz="1300" dirty="0">
              <a:solidFill>
                <a:schemeClr val="tx1"/>
              </a:solidFill>
              <a:latin typeface="HGP創英角ｺﾞｼｯｸUB" panose="020B0900000000000000" pitchFamily="50" charset="-128"/>
              <a:ea typeface="HGP創英角ｺﾞｼｯｸUB" panose="020B0900000000000000" pitchFamily="50" charset="-128"/>
            </a:endParaRPr>
          </a:p>
          <a:p>
            <a:pPr algn="just"/>
            <a:r>
              <a:rPr lang="ja-JP" altLang="en-US" sz="1200" dirty="0">
                <a:solidFill>
                  <a:schemeClr val="tx1"/>
                </a:solidFill>
                <a:latin typeface="BIZ UDゴシック" panose="020B0400000000000000" pitchFamily="49" charset="-128"/>
                <a:ea typeface="BIZ UDゴシック" panose="020B0400000000000000" pitchFamily="49" charset="-128"/>
              </a:rPr>
              <a:t>　</a:t>
            </a:r>
            <a:r>
              <a:rPr lang="ja-JP" altLang="en-US" sz="1150" dirty="0">
                <a:solidFill>
                  <a:schemeClr val="tx1"/>
                </a:solidFill>
                <a:latin typeface="BIZ UDゴシック" panose="020B0400000000000000" pitchFamily="49" charset="-128"/>
                <a:ea typeface="BIZ UDゴシック" panose="020B0400000000000000" pitchFamily="49" charset="-128"/>
              </a:rPr>
              <a:t>・市営住宅の入居申込み　 ・市営墓地の利用　・市内県営住宅の入居申込み　　</a:t>
            </a:r>
            <a:endParaRPr lang="en-US" altLang="ja-JP" sz="1150" dirty="0">
              <a:solidFill>
                <a:schemeClr val="tx1"/>
              </a:solidFill>
              <a:latin typeface="BIZ UDゴシック" panose="020B0400000000000000" pitchFamily="49" charset="-128"/>
              <a:ea typeface="BIZ UDゴシック" panose="020B0400000000000000" pitchFamily="49" charset="-128"/>
            </a:endParaRPr>
          </a:p>
          <a:p>
            <a:pPr algn="just"/>
            <a:r>
              <a:rPr lang="ja-JP" altLang="en-US" sz="1150" dirty="0">
                <a:solidFill>
                  <a:schemeClr val="tx1"/>
                </a:solidFill>
                <a:latin typeface="BIZ UDゴシック" panose="020B0400000000000000" pitchFamily="49" charset="-128"/>
                <a:ea typeface="BIZ UDゴシック" panose="020B0400000000000000" pitchFamily="49" charset="-128"/>
              </a:rPr>
              <a:t>　・犯罪被害者等支援条例に基づく見舞金の支給</a:t>
            </a:r>
            <a:endParaRPr lang="en-US" altLang="ja-JP" sz="1150" dirty="0">
              <a:solidFill>
                <a:schemeClr val="tx1"/>
              </a:solidFill>
              <a:latin typeface="BIZ UDゴシック" panose="020B0400000000000000" pitchFamily="49" charset="-128"/>
              <a:ea typeface="BIZ UDゴシック" panose="020B0400000000000000" pitchFamily="49" charset="-128"/>
            </a:endParaRPr>
          </a:p>
          <a:p>
            <a:pPr algn="just"/>
            <a:r>
              <a:rPr lang="ja-JP" altLang="en-US" sz="1150" dirty="0">
                <a:solidFill>
                  <a:schemeClr val="tx1"/>
                </a:solidFill>
                <a:latin typeface="BIZ UDゴシック" panose="020B0400000000000000" pitchFamily="49" charset="-128"/>
                <a:ea typeface="BIZ UDゴシック" panose="020B0400000000000000" pitchFamily="49" charset="-128"/>
              </a:rPr>
              <a:t>　・消防にかかるり災証明及び救急搬送証明の代理人申請　　　</a:t>
            </a:r>
            <a:endParaRPr lang="en-US" altLang="ja-JP" sz="1150" dirty="0">
              <a:solidFill>
                <a:schemeClr val="tx1"/>
              </a:solidFill>
              <a:latin typeface="BIZ UDゴシック" panose="020B0400000000000000" pitchFamily="49" charset="-128"/>
              <a:ea typeface="BIZ UDゴシック" panose="020B0400000000000000" pitchFamily="49" charset="-128"/>
            </a:endParaRPr>
          </a:p>
          <a:p>
            <a:pPr algn="just"/>
            <a:r>
              <a:rPr lang="ja-JP" altLang="en-US" sz="1150" dirty="0">
                <a:solidFill>
                  <a:schemeClr val="tx1"/>
                </a:solidFill>
                <a:latin typeface="BIZ UDゴシック" panose="020B0400000000000000" pitchFamily="49" charset="-128"/>
                <a:ea typeface="BIZ UDゴシック" panose="020B0400000000000000" pitchFamily="49" charset="-128"/>
              </a:rPr>
              <a:t>　・医療機関での面会、手術の同意等　・とちぎ結婚応援カード</a:t>
            </a:r>
            <a:r>
              <a:rPr lang="en-US" altLang="ja-JP" sz="1150" dirty="0">
                <a:solidFill>
                  <a:schemeClr val="tx1"/>
                </a:solidFill>
                <a:latin typeface="BIZ UDゴシック" panose="020B0400000000000000" pitchFamily="49" charset="-128"/>
                <a:ea typeface="BIZ UDゴシック" panose="020B0400000000000000" pitchFamily="49" charset="-128"/>
              </a:rPr>
              <a:t>(</a:t>
            </a:r>
            <a:r>
              <a:rPr lang="ja-JP" altLang="en-US" sz="1150" dirty="0" err="1">
                <a:solidFill>
                  <a:schemeClr val="tx1"/>
                </a:solidFill>
                <a:latin typeface="BIZ UDゴシック" panose="020B0400000000000000" pitchFamily="49" charset="-128"/>
                <a:ea typeface="BIZ UDゴシック" panose="020B0400000000000000" pitchFamily="49" charset="-128"/>
              </a:rPr>
              <a:t>とち</a:t>
            </a:r>
            <a:r>
              <a:rPr lang="ja-JP" altLang="en-US" sz="1150" dirty="0">
                <a:solidFill>
                  <a:schemeClr val="tx1"/>
                </a:solidFill>
                <a:latin typeface="BIZ UDゴシック" panose="020B0400000000000000" pitchFamily="49" charset="-128"/>
                <a:ea typeface="BIZ UDゴシック" panose="020B0400000000000000" pitchFamily="49" charset="-128"/>
              </a:rPr>
              <a:t>マリ</a:t>
            </a:r>
            <a:r>
              <a:rPr lang="en-US" altLang="ja-JP" sz="1150" dirty="0">
                <a:solidFill>
                  <a:schemeClr val="tx1"/>
                </a:solidFill>
                <a:latin typeface="BIZ UDゴシック" panose="020B0400000000000000" pitchFamily="49" charset="-128"/>
                <a:ea typeface="BIZ UDゴシック" panose="020B0400000000000000" pitchFamily="49" charset="-128"/>
              </a:rPr>
              <a:t>)</a:t>
            </a:r>
            <a:r>
              <a:rPr lang="ja-JP" altLang="en-US" sz="1150" dirty="0">
                <a:solidFill>
                  <a:schemeClr val="tx1"/>
                </a:solidFill>
                <a:latin typeface="BIZ UDゴシック" panose="020B0400000000000000" pitchFamily="49" charset="-128"/>
                <a:ea typeface="BIZ UDゴシック" panose="020B0400000000000000" pitchFamily="49" charset="-128"/>
              </a:rPr>
              <a:t>の利用</a:t>
            </a:r>
          </a:p>
        </p:txBody>
      </p:sp>
      <p:sp>
        <p:nvSpPr>
          <p:cNvPr id="9" name="角丸四角形 8"/>
          <p:cNvSpPr/>
          <p:nvPr/>
        </p:nvSpPr>
        <p:spPr>
          <a:xfrm>
            <a:off x="0" y="2425990"/>
            <a:ext cx="6858000" cy="288000"/>
          </a:xfrm>
          <a:prstGeom prst="roundRect">
            <a:avLst>
              <a:gd name="adj" fmla="val 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t" anchorCtr="0" forceAA="0" compatLnSpc="1">
            <a:prstTxWarp prst="textNoShape">
              <a:avLst/>
            </a:prstTxWarp>
            <a:noAutofit/>
          </a:bodyPr>
          <a:lstStyle/>
          <a:p>
            <a:pPr algn="just"/>
            <a:r>
              <a:rPr lang="ja-JP" altLang="en-US" sz="1500" dirty="0">
                <a:solidFill>
                  <a:schemeClr val="tx1"/>
                </a:solidFill>
                <a:latin typeface="HGP創英角ｺﾞｼｯｸUB" panose="020B0900000000000000" pitchFamily="50" charset="-128"/>
                <a:ea typeface="HGP創英角ｺﾞｼｯｸUB" panose="020B0900000000000000" pitchFamily="50" charset="-128"/>
              </a:rPr>
              <a:t> 制度の概要</a:t>
            </a:r>
            <a:endParaRPr lang="en-US" altLang="ja-JP" sz="15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21" name="角丸四角形 20"/>
          <p:cNvSpPr/>
          <p:nvPr/>
        </p:nvSpPr>
        <p:spPr>
          <a:xfrm>
            <a:off x="0" y="9004748"/>
            <a:ext cx="6858000" cy="288000"/>
          </a:xfrm>
          <a:prstGeom prst="roundRect">
            <a:avLst>
              <a:gd name="adj" fmla="val 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t" anchorCtr="0" forceAA="0" compatLnSpc="1">
            <a:prstTxWarp prst="textNoShape">
              <a:avLst/>
            </a:prstTxWarp>
            <a:noAutofit/>
          </a:bodyPr>
          <a:lstStyle/>
          <a:p>
            <a:pPr algn="just"/>
            <a:r>
              <a:rPr lang="ja-JP" altLang="en-US" sz="1500" dirty="0">
                <a:solidFill>
                  <a:schemeClr val="tx1"/>
                </a:solidFill>
                <a:latin typeface="HGP創英角ｺﾞｼｯｸUB" panose="020B0900000000000000" pitchFamily="50" charset="-128"/>
                <a:ea typeface="HGP創英角ｺﾞｼｯｸUB" panose="020B0900000000000000" pitchFamily="50" charset="-128"/>
              </a:rPr>
              <a:t>宣誓証明書等交付までの流れ</a:t>
            </a:r>
            <a:endParaRPr lang="en-US" altLang="ja-JP" sz="15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23" name="角丸四角形 22"/>
          <p:cNvSpPr/>
          <p:nvPr/>
        </p:nvSpPr>
        <p:spPr>
          <a:xfrm>
            <a:off x="88898" y="7656593"/>
            <a:ext cx="3477262" cy="1260000"/>
          </a:xfrm>
          <a:prstGeom prst="roundRect">
            <a:avLst>
              <a:gd name="adj" fmla="val 4248"/>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4509" tIns="17254" rIns="34509" bIns="17254" numCol="1" spcCol="0" rtlCol="0" fromWordArt="0" anchor="t" anchorCtr="0" forceAA="0" compatLnSpc="1">
            <a:prstTxWarp prst="textNoShape">
              <a:avLst/>
            </a:prstTxWarp>
            <a:noAutofit/>
          </a:bodyPr>
          <a:lstStyle/>
          <a:p>
            <a:r>
              <a:rPr kumimoji="1" lang="en-US" altLang="ja-JP" sz="1200" b="1" dirty="0">
                <a:solidFill>
                  <a:schemeClr val="tx1"/>
                </a:solidFill>
                <a:latin typeface="BIZ UDゴシック" panose="020B0400000000000000" pitchFamily="49" charset="-128"/>
                <a:ea typeface="BIZ UDゴシック" panose="020B0400000000000000" pitchFamily="49" charset="-128"/>
              </a:rPr>
              <a:t>※</a:t>
            </a:r>
            <a:r>
              <a:rPr kumimoji="1" lang="ja-JP" altLang="en-US" sz="1200" b="1" dirty="0">
                <a:solidFill>
                  <a:schemeClr val="tx1"/>
                </a:solidFill>
                <a:latin typeface="BIZ UDゴシック" panose="020B0400000000000000" pitchFamily="49" charset="-128"/>
                <a:ea typeface="BIZ UDゴシック" panose="020B0400000000000000" pitchFamily="49" charset="-128"/>
              </a:rPr>
              <a:t>「</a:t>
            </a:r>
            <a:r>
              <a:rPr lang="ja-JP" altLang="en-US" sz="1200" b="1" dirty="0">
                <a:solidFill>
                  <a:schemeClr val="tx1"/>
                </a:solidFill>
                <a:latin typeface="BIZ UDゴシック" panose="020B0400000000000000" pitchFamily="49" charset="-128"/>
                <a:ea typeface="BIZ UDゴシック" panose="020B0400000000000000" pitchFamily="49" charset="-128"/>
              </a:rPr>
              <a:t>医療機関での面会、手術の同意等」について</a:t>
            </a:r>
            <a:endParaRPr lang="en-US" altLang="ja-JP" sz="1050" b="1" dirty="0">
              <a:solidFill>
                <a:schemeClr val="tx1"/>
              </a:solidFill>
              <a:latin typeface="BIZ UDゴシック" panose="020B0400000000000000" pitchFamily="49" charset="-128"/>
              <a:ea typeface="BIZ UDゴシック" panose="020B0400000000000000" pitchFamily="49" charset="-128"/>
            </a:endParaRPr>
          </a:p>
          <a:p>
            <a:r>
              <a:rPr lang="ja-JP" altLang="en-US" sz="1050" dirty="0">
                <a:solidFill>
                  <a:schemeClr val="tx1"/>
                </a:solidFill>
                <a:latin typeface="BIZ UDゴシック" panose="020B0400000000000000" pitchFamily="49" charset="-128"/>
                <a:ea typeface="BIZ UDゴシック" panose="020B0400000000000000" pitchFamily="49" charset="-128"/>
              </a:rPr>
              <a:t>　</a:t>
            </a:r>
            <a:r>
              <a:rPr lang="ja-JP" altLang="en-US" sz="1100" dirty="0">
                <a:solidFill>
                  <a:schemeClr val="tx1"/>
                </a:solidFill>
                <a:latin typeface="BIZ UDゴシック" panose="020B0400000000000000" pitchFamily="49" charset="-128"/>
                <a:ea typeface="BIZ UDゴシック" panose="020B0400000000000000" pitchFamily="49" charset="-128"/>
              </a:rPr>
              <a:t>医療機関の面会等において、以下の医療機関でも利　</a:t>
            </a:r>
            <a:endParaRPr lang="en-US" altLang="ja-JP" sz="1100" dirty="0">
              <a:solidFill>
                <a:schemeClr val="tx1"/>
              </a:solidFill>
              <a:latin typeface="BIZ UDゴシック" panose="020B0400000000000000" pitchFamily="49" charset="-128"/>
              <a:ea typeface="BIZ UDゴシック" panose="020B0400000000000000" pitchFamily="49" charset="-128"/>
            </a:endParaRPr>
          </a:p>
          <a:p>
            <a:r>
              <a:rPr lang="ja-JP" altLang="en-US" sz="1100" dirty="0">
                <a:solidFill>
                  <a:schemeClr val="tx1"/>
                </a:solidFill>
                <a:latin typeface="BIZ UDゴシック" panose="020B0400000000000000" pitchFamily="49" charset="-128"/>
                <a:ea typeface="BIZ UDゴシック" panose="020B0400000000000000" pitchFamily="49" charset="-128"/>
              </a:rPr>
              <a:t>　用が可能です。</a:t>
            </a:r>
            <a:endParaRPr lang="en-US" altLang="ja-JP" sz="1100" dirty="0">
              <a:solidFill>
                <a:schemeClr val="tx1"/>
              </a:solidFill>
              <a:latin typeface="BIZ UDゴシック" panose="020B0400000000000000" pitchFamily="49" charset="-128"/>
              <a:ea typeface="BIZ UDゴシック" panose="020B0400000000000000" pitchFamily="49" charset="-128"/>
            </a:endParaRPr>
          </a:p>
          <a:p>
            <a:r>
              <a:rPr lang="ja-JP" altLang="en-US" sz="1100" dirty="0">
                <a:solidFill>
                  <a:schemeClr val="tx1"/>
                </a:solidFill>
                <a:latin typeface="BIZ UDゴシック" panose="020B0400000000000000" pitchFamily="49" charset="-128"/>
                <a:ea typeface="BIZ UDゴシック" panose="020B0400000000000000" pitchFamily="49" charset="-128"/>
              </a:rPr>
              <a:t>　　◆栃木県ホームページに公開されている、栃木県</a:t>
            </a:r>
            <a:endParaRPr lang="en-US" altLang="ja-JP" sz="1100" dirty="0">
              <a:solidFill>
                <a:schemeClr val="tx1"/>
              </a:solidFill>
              <a:latin typeface="BIZ UDゴシック" panose="020B0400000000000000" pitchFamily="49" charset="-128"/>
              <a:ea typeface="BIZ UDゴシック" panose="020B0400000000000000" pitchFamily="49" charset="-128"/>
            </a:endParaRPr>
          </a:p>
          <a:p>
            <a:r>
              <a:rPr lang="ja-JP" altLang="en-US" sz="1100" dirty="0">
                <a:solidFill>
                  <a:schemeClr val="tx1"/>
                </a:solidFill>
                <a:latin typeface="BIZ UDゴシック" panose="020B0400000000000000" pitchFamily="49" charset="-128"/>
                <a:ea typeface="BIZ UDゴシック" panose="020B0400000000000000" pitchFamily="49" charset="-128"/>
              </a:rPr>
              <a:t>　　　内の医療機関。</a:t>
            </a:r>
            <a:endParaRPr lang="en-US" altLang="ja-JP" sz="1100" dirty="0">
              <a:solidFill>
                <a:schemeClr val="tx1"/>
              </a:solidFill>
              <a:latin typeface="BIZ UDゴシック" panose="020B0400000000000000" pitchFamily="49" charset="-128"/>
              <a:ea typeface="BIZ UDゴシック" panose="020B0400000000000000" pitchFamily="49" charset="-128"/>
            </a:endParaRPr>
          </a:p>
          <a:p>
            <a:r>
              <a:rPr lang="ja-JP" altLang="en-US" sz="1100" dirty="0">
                <a:solidFill>
                  <a:schemeClr val="tx1"/>
                </a:solidFill>
                <a:latin typeface="BIZ UDゴシック" panose="020B0400000000000000" pitchFamily="49" charset="-128"/>
                <a:ea typeface="BIZ UDゴシック" panose="020B0400000000000000" pitchFamily="49" charset="-128"/>
              </a:rPr>
              <a:t>　　◆茨城県、群馬県ホームページに掲載されている</a:t>
            </a:r>
            <a:endParaRPr lang="en-US" altLang="ja-JP" sz="1100" dirty="0">
              <a:solidFill>
                <a:schemeClr val="tx1"/>
              </a:solidFill>
              <a:latin typeface="BIZ UDゴシック" panose="020B0400000000000000" pitchFamily="49" charset="-128"/>
              <a:ea typeface="BIZ UDゴシック" panose="020B0400000000000000" pitchFamily="49" charset="-128"/>
            </a:endParaRPr>
          </a:p>
          <a:p>
            <a:r>
              <a:rPr lang="ja-JP" altLang="en-US" sz="1100" dirty="0">
                <a:solidFill>
                  <a:schemeClr val="tx1"/>
                </a:solidFill>
                <a:latin typeface="BIZ UDゴシック" panose="020B0400000000000000" pitchFamily="49" charset="-128"/>
                <a:ea typeface="BIZ UDゴシック" panose="020B0400000000000000" pitchFamily="49" charset="-128"/>
              </a:rPr>
              <a:t>　　　医療機関。</a:t>
            </a:r>
            <a:endParaRPr lang="en-US" altLang="ja-JP" sz="1100" dirty="0">
              <a:solidFill>
                <a:schemeClr val="tx1"/>
              </a:solidFill>
              <a:latin typeface="BIZ UDゴシック" panose="020B0400000000000000" pitchFamily="49" charset="-128"/>
              <a:ea typeface="BIZ UDゴシック" panose="020B0400000000000000" pitchFamily="49" charset="-128"/>
            </a:endParaRPr>
          </a:p>
        </p:txBody>
      </p:sp>
      <p:sp>
        <p:nvSpPr>
          <p:cNvPr id="26" name="角丸四角形 25"/>
          <p:cNvSpPr/>
          <p:nvPr/>
        </p:nvSpPr>
        <p:spPr>
          <a:xfrm>
            <a:off x="3811684" y="7718683"/>
            <a:ext cx="648000" cy="216000"/>
          </a:xfrm>
          <a:prstGeom prst="roundRect">
            <a:avLst>
              <a:gd name="adj" fmla="val 4248"/>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4509" tIns="17254" rIns="34509" bIns="17254" numCol="1" spcCol="0" rtlCol="0" fromWordArt="0" anchor="t" anchorCtr="0" forceAA="0" compatLnSpc="1">
            <a:prstTxWarp prst="textNoShape">
              <a:avLst/>
            </a:prstTxWarp>
            <a:noAutofit/>
          </a:bodyPr>
          <a:lstStyle/>
          <a:p>
            <a:r>
              <a:rPr lang="ja-JP" altLang="en-US" sz="1050" dirty="0">
                <a:solidFill>
                  <a:schemeClr val="tx1"/>
                </a:solidFill>
                <a:latin typeface="BIZ UDゴシック" panose="020B0400000000000000" pitchFamily="49" charset="-128"/>
                <a:ea typeface="BIZ UDゴシック" panose="020B0400000000000000" pitchFamily="49" charset="-128"/>
              </a:rPr>
              <a:t>栃木県</a:t>
            </a:r>
            <a:r>
              <a:rPr lang="en-US" altLang="ja-JP" sz="1050" dirty="0">
                <a:solidFill>
                  <a:schemeClr val="tx1"/>
                </a:solidFill>
                <a:latin typeface="BIZ UDゴシック" panose="020B0400000000000000" pitchFamily="49" charset="-128"/>
                <a:ea typeface="BIZ UDゴシック" panose="020B0400000000000000" pitchFamily="49" charset="-128"/>
              </a:rPr>
              <a:t>HP</a:t>
            </a:r>
          </a:p>
        </p:txBody>
      </p:sp>
      <p:pic>
        <p:nvPicPr>
          <p:cNvPr id="10" name="図 9"/>
          <p:cNvPicPr>
            <a:picLocks noChangeAspect="1"/>
          </p:cNvPicPr>
          <p:nvPr/>
        </p:nvPicPr>
        <p:blipFill rotWithShape="1">
          <a:blip r:embed="rId2">
            <a:extLst>
              <a:ext uri="{28A0092B-C50C-407E-A947-70E740481C1C}">
                <a14:useLocalDpi xmlns:a14="http://schemas.microsoft.com/office/drawing/2010/main" val="0"/>
              </a:ext>
            </a:extLst>
          </a:blip>
          <a:srcRect l="918" t="884" r="75947" b="68861"/>
          <a:stretch/>
        </p:blipFill>
        <p:spPr>
          <a:xfrm>
            <a:off x="3776684" y="7970833"/>
            <a:ext cx="733260" cy="720000"/>
          </a:xfrm>
          <a:prstGeom prst="rect">
            <a:avLst/>
          </a:prstGeom>
        </p:spPr>
      </p:pic>
      <p:sp>
        <p:nvSpPr>
          <p:cNvPr id="27" name="角丸四角形 26"/>
          <p:cNvSpPr/>
          <p:nvPr/>
        </p:nvSpPr>
        <p:spPr>
          <a:xfrm>
            <a:off x="4910031" y="7715496"/>
            <a:ext cx="648000" cy="216000"/>
          </a:xfrm>
          <a:prstGeom prst="roundRect">
            <a:avLst>
              <a:gd name="adj" fmla="val 4248"/>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4509" tIns="17254" rIns="34509" bIns="17254" numCol="1" spcCol="0" rtlCol="0" fromWordArt="0" anchor="t" anchorCtr="0" forceAA="0" compatLnSpc="1">
            <a:prstTxWarp prst="textNoShape">
              <a:avLst/>
            </a:prstTxWarp>
            <a:noAutofit/>
          </a:bodyPr>
          <a:lstStyle/>
          <a:p>
            <a:r>
              <a:rPr lang="ja-JP" altLang="en-US" sz="1050" dirty="0">
                <a:solidFill>
                  <a:schemeClr val="tx1"/>
                </a:solidFill>
                <a:latin typeface="BIZ UDゴシック" panose="020B0400000000000000" pitchFamily="49" charset="-128"/>
                <a:ea typeface="BIZ UDゴシック" panose="020B0400000000000000" pitchFamily="49" charset="-128"/>
              </a:rPr>
              <a:t>茨城県</a:t>
            </a:r>
            <a:r>
              <a:rPr lang="en-US" altLang="ja-JP" sz="1050" dirty="0">
                <a:solidFill>
                  <a:schemeClr val="tx1"/>
                </a:solidFill>
                <a:latin typeface="BIZ UDゴシック" panose="020B0400000000000000" pitchFamily="49" charset="-128"/>
                <a:ea typeface="BIZ UDゴシック" panose="020B0400000000000000" pitchFamily="49" charset="-128"/>
              </a:rPr>
              <a:t>HP</a:t>
            </a:r>
          </a:p>
        </p:txBody>
      </p:sp>
      <p:sp>
        <p:nvSpPr>
          <p:cNvPr id="28" name="角丸四角形 27"/>
          <p:cNvSpPr/>
          <p:nvPr/>
        </p:nvSpPr>
        <p:spPr>
          <a:xfrm>
            <a:off x="6010369" y="7724081"/>
            <a:ext cx="648000" cy="216000"/>
          </a:xfrm>
          <a:prstGeom prst="roundRect">
            <a:avLst>
              <a:gd name="adj" fmla="val 4248"/>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4509" tIns="17254" rIns="34509" bIns="17254" numCol="1" spcCol="0" rtlCol="0" fromWordArt="0" anchor="t" anchorCtr="0" forceAA="0" compatLnSpc="1">
            <a:prstTxWarp prst="textNoShape">
              <a:avLst/>
            </a:prstTxWarp>
            <a:noAutofit/>
          </a:bodyPr>
          <a:lstStyle/>
          <a:p>
            <a:r>
              <a:rPr lang="ja-JP" altLang="en-US" sz="1050" dirty="0">
                <a:solidFill>
                  <a:schemeClr val="tx1"/>
                </a:solidFill>
                <a:latin typeface="BIZ UDゴシック" panose="020B0400000000000000" pitchFamily="49" charset="-128"/>
                <a:ea typeface="BIZ UDゴシック" panose="020B0400000000000000" pitchFamily="49" charset="-128"/>
              </a:rPr>
              <a:t>群馬県</a:t>
            </a:r>
            <a:r>
              <a:rPr lang="en-US" altLang="ja-JP" sz="1050" dirty="0">
                <a:solidFill>
                  <a:schemeClr val="tx1"/>
                </a:solidFill>
                <a:latin typeface="BIZ UDゴシック" panose="020B0400000000000000" pitchFamily="49" charset="-128"/>
                <a:ea typeface="BIZ UDゴシック" panose="020B0400000000000000" pitchFamily="49" charset="-128"/>
              </a:rPr>
              <a:t>HP</a:t>
            </a:r>
          </a:p>
        </p:txBody>
      </p:sp>
      <p:pic>
        <p:nvPicPr>
          <p:cNvPr id="11" name="図 10"/>
          <p:cNvPicPr>
            <a:picLocks noChangeAspect="1"/>
          </p:cNvPicPr>
          <p:nvPr/>
        </p:nvPicPr>
        <p:blipFill rotWithShape="1">
          <a:blip r:embed="rId3">
            <a:extLst>
              <a:ext uri="{28A0092B-C50C-407E-A947-70E740481C1C}">
                <a14:useLocalDpi xmlns:a14="http://schemas.microsoft.com/office/drawing/2010/main" val="0"/>
              </a:ext>
            </a:extLst>
          </a:blip>
          <a:srcRect l="662" t="998" r="76202" b="69489"/>
          <a:stretch/>
        </p:blipFill>
        <p:spPr>
          <a:xfrm>
            <a:off x="4865812" y="7970833"/>
            <a:ext cx="751698" cy="720000"/>
          </a:xfrm>
          <a:prstGeom prst="rect">
            <a:avLst/>
          </a:prstGeom>
        </p:spPr>
      </p:pic>
      <p:pic>
        <p:nvPicPr>
          <p:cNvPr id="12" name="図 11"/>
          <p:cNvPicPr>
            <a:picLocks noChangeAspect="1"/>
          </p:cNvPicPr>
          <p:nvPr/>
        </p:nvPicPr>
        <p:blipFill rotWithShape="1">
          <a:blip r:embed="rId4">
            <a:extLst>
              <a:ext uri="{28A0092B-C50C-407E-A947-70E740481C1C}">
                <a14:useLocalDpi xmlns:a14="http://schemas.microsoft.com/office/drawing/2010/main" val="0"/>
              </a:ext>
            </a:extLst>
          </a:blip>
          <a:srcRect l="937" t="985" r="76047" b="69081"/>
          <a:stretch/>
        </p:blipFill>
        <p:spPr>
          <a:xfrm>
            <a:off x="5973378" y="7961460"/>
            <a:ext cx="737242" cy="720000"/>
          </a:xfrm>
          <a:prstGeom prst="rect">
            <a:avLst/>
          </a:prstGeom>
        </p:spPr>
      </p:pic>
    </p:spTree>
    <p:extLst>
      <p:ext uri="{BB962C8B-B14F-4D97-AF65-F5344CB8AC3E}">
        <p14:creationId xmlns:p14="http://schemas.microsoft.com/office/powerpoint/2010/main" val="189773930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413</TotalTime>
  <Words>560</Words>
  <Application>Microsoft Office PowerPoint</Application>
  <PresentationFormat>A4 210 x 297 mm</PresentationFormat>
  <Paragraphs>50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UDゴシック</vt:lpstr>
      <vt:lpstr>HGP創英角ｺﾞｼｯｸUB</vt:lpstr>
      <vt:lpstr>HGS創英角ｺﾞｼｯｸUB</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小山市</dc:creator>
  <cp:lastModifiedBy>青木 洋一</cp:lastModifiedBy>
  <cp:revision>36</cp:revision>
  <cp:lastPrinted>2023-02-03T08:17:49Z</cp:lastPrinted>
  <dcterms:created xsi:type="dcterms:W3CDTF">2023-02-03T04:29:24Z</dcterms:created>
  <dcterms:modified xsi:type="dcterms:W3CDTF">2025-03-03T06:29:22Z</dcterms:modified>
</cp:coreProperties>
</file>