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2" r:id="rId2"/>
    <p:sldId id="275" r:id="rId3"/>
    <p:sldId id="277" r:id="rId4"/>
    <p:sldId id="279" r:id="rId5"/>
    <p:sldId id="280" r:id="rId6"/>
    <p:sldId id="281" r:id="rId7"/>
    <p:sldId id="276" r:id="rId8"/>
  </p:sldIdLst>
  <p:sldSz cx="11520488" cy="504031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7581F1"/>
    <a:srgbClr val="FF6699"/>
    <a:srgbClr val="CFE6ED"/>
    <a:srgbClr val="46C692"/>
    <a:srgbClr val="3F8BA3"/>
    <a:srgbClr val="C2FEE7"/>
    <a:srgbClr val="42F084"/>
    <a:srgbClr val="52CA99"/>
    <a:srgbClr val="56C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7BCB7-3C88-4AAC-9FC5-1D5F5BA2381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430213" y="1243013"/>
            <a:ext cx="76660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B5EA2-6822-4E6C-84DC-DBB116C5F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7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1pPr>
    <a:lvl2pPr marL="397444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2pPr>
    <a:lvl3pPr marL="794888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3pPr>
    <a:lvl4pPr marL="1192332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4pPr>
    <a:lvl5pPr marL="1589776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5pPr>
    <a:lvl6pPr marL="1987220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6pPr>
    <a:lvl7pPr marL="2384664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7pPr>
    <a:lvl8pPr marL="2782108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8pPr>
    <a:lvl9pPr marL="3179552" algn="l" defTabSz="794888" rtl="0" eaLnBrk="1" latinLnBrk="0" hangingPunct="1">
      <a:defRPr kumimoji="1" sz="10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824885"/>
            <a:ext cx="8640366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2647331"/>
            <a:ext cx="8640366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38EB-FEB9-4205-9DBB-549119B374D7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98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6C22-C167-4248-8F4D-753138E9C071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0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49" y="268350"/>
            <a:ext cx="2484105" cy="427143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3" y="268350"/>
            <a:ext cx="7308310" cy="427143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765D-97B7-4207-8522-0020F8830E63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35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06F5-A40B-40C0-A821-7ABDF6F5D6F1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27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3" y="1256579"/>
            <a:ext cx="9936421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3" y="3373044"/>
            <a:ext cx="9936421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05E-3126-4ACB-8D21-12353F3A4BD4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1341750"/>
            <a:ext cx="4896207" cy="31980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1341750"/>
            <a:ext cx="4896207" cy="31980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1B92-02A8-4239-921C-880BE7225361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44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268350"/>
            <a:ext cx="9936421" cy="97422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1235577"/>
            <a:ext cx="48737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1841114"/>
            <a:ext cx="4873706" cy="270800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7" y="1235577"/>
            <a:ext cx="4897708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7" y="1841114"/>
            <a:ext cx="4897708" cy="270800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31BA-8673-451E-9B09-6869F176859D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5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101-27EF-42DA-AAC8-A4B4C7305D4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6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B12E-0C93-46B5-809D-50DFB9ED8081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99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336021"/>
            <a:ext cx="3715657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725712"/>
            <a:ext cx="5832247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512094"/>
            <a:ext cx="371565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9C90-BC31-431B-AD90-DCF6F46158A6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29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336021"/>
            <a:ext cx="3715657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725712"/>
            <a:ext cx="5832247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512094"/>
            <a:ext cx="371565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3502-84F3-422E-BE8C-8A9979FAE3DD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26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268350"/>
            <a:ext cx="993642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1341750"/>
            <a:ext cx="993642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4671624"/>
            <a:ext cx="259211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7103-CB85-42BE-B5F2-664D1DEB3B76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4671624"/>
            <a:ext cx="388816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4671624"/>
            <a:ext cx="259211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2346A-9CF1-4B0F-91D8-6981CF699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4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kumimoji="1"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kumimoji="1"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egahara.ed.jp/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solidFill>
                  <a:srgbClr val="FF5050"/>
                </a:solidFill>
                <a:latin typeface="+mj-ea"/>
              </a:rPr>
              <a:t>幼稚園・認定こども園の主な子育て支援事業</a:t>
            </a:r>
          </a:p>
        </p:txBody>
      </p:sp>
      <p:sp useBgFill="1"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7581F1"/>
                </a:solidFill>
              </a:rPr>
              <a:t>≪</a:t>
            </a:r>
            <a:r>
              <a:rPr kumimoji="1" lang="ja-JP" altLang="en-US" dirty="0">
                <a:solidFill>
                  <a:srgbClr val="7581F1"/>
                </a:solidFill>
              </a:rPr>
              <a:t>担当≫保育課幼保係　≪連絡先≫０２８５－２２－９６１４</a:t>
            </a:r>
            <a:endParaRPr kumimoji="1" lang="en-US" altLang="ja-JP" dirty="0">
              <a:solidFill>
                <a:srgbClr val="7581F1"/>
              </a:solidFill>
            </a:endParaRPr>
          </a:p>
          <a:p>
            <a:pPr marL="0" indent="0" algn="ctr">
              <a:buNone/>
            </a:pPr>
            <a:endParaRPr lang="en-US" altLang="ja-JP" dirty="0">
              <a:solidFill>
                <a:srgbClr val="7581F1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　　　　　　　　　　　★子育て相談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★親子教室（２歳から３歳児向け）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　　　★学童保育（小学生向け）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★園庭開放　　　　　　　　　など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🎵詳しい内容・詳細につきましては各園に直接お問い合わせください♪　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/>
          <p:cNvPicPr/>
          <p:nvPr/>
        </p:nvPicPr>
        <p:blipFill rotWithShape="1">
          <a:blip r:embed="rId2"/>
          <a:srcRect l="3673" t="35208" r="63889" b="15441"/>
          <a:stretch/>
        </p:blipFill>
        <p:spPr bwMode="auto">
          <a:xfrm>
            <a:off x="1259878" y="1909482"/>
            <a:ext cx="2556284" cy="1859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139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fld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88799" y="7175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5" y="815975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403460" y="548004"/>
            <a:ext cx="10790057" cy="4424218"/>
            <a:chOff x="-55091" y="-3"/>
            <a:chExt cx="16827352" cy="9561643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-55091" y="2756750"/>
              <a:ext cx="5021555" cy="663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indent="153035" algn="just">
                <a:spcAft>
                  <a:spcPts val="0"/>
                </a:spcAf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★未就園児教室【ひよこ学級】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詳細・日程は要問合せ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・夕涼み会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・芋ほり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・運動会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</a:t>
              </a:r>
            </a:p>
            <a:p>
              <a:pPr indent="153035" algn="just">
                <a:spcAft>
                  <a:spcPts val="0"/>
                </a:spcAf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 　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詳しくは園のホームページをご覧ください。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1600" b="1" kern="100" dirty="0"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0" y="27295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3"/>
              <a:ext cx="5034717" cy="949194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7"/>
              <a:ext cx="4939664" cy="942370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《所在地》喜沢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199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《連絡先》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0285-22-1792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19902" y="669329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認定こども園静林幼稚園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2"/>
            <p:cNvSpPr txBox="1">
              <a:spLocks noChangeArrowheads="1"/>
            </p:cNvSpPr>
            <p:nvPr/>
          </p:nvSpPr>
          <p:spPr bwMode="auto">
            <a:xfrm>
              <a:off x="5950424" y="2756753"/>
              <a:ext cx="4746477" cy="6803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★未就園児教室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（日本語）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どんぐりクラブ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親子教室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★未就園児教室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（英語）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アンバサダーキッズクラブ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アンバサダー親子クラブ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詳細はホームページまたは園に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お問い合わせください。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522290" y="750914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b="1" kern="100" spc="50" dirty="0">
                  <a:ln>
                    <a:noFill/>
                  </a:ln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  <a:r>
                <a:rPr lang="ja-JP" b="1" kern="100" spc="50" dirty="0" err="1">
                  <a:ln>
                    <a:noFill/>
                  </a:ln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せ</a:t>
              </a:r>
              <a:r>
                <a:rPr lang="ja-JP" b="1" kern="100" spc="50" dirty="0">
                  <a:ln>
                    <a:noFill/>
                  </a:ln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いほう幼稚園</a:t>
              </a:r>
              <a:endParaRPr lang="en-US" altLang="ja-JP" b="1" kern="100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6018663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《所在地》中久喜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1221-1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《連絡先》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0285-22-3618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1961035" y="395217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ひまわり幼稚園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1982734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TW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ja-JP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zh-TW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横倉新田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287-2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《連絡先》</a:t>
              </a:r>
              <a:r>
                <a:rPr lang="en-US" sz="1600" b="1" kern="100" dirty="0">
                  <a:solidFill>
                    <a:srgbClr val="7030A0"/>
                  </a:solidFill>
                  <a:effectLst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0285-27-0441</a:t>
              </a: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11817856" y="2771952"/>
              <a:ext cx="4800600" cy="678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★未就園児親子教室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ひまわりキッズ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　・夏祭り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　・クリスマス会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　・親子体操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★子育て相談（随時）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詳しくは園のホームページでお知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ら</a:t>
              </a:r>
              <a:r>
                <a:rPr lang="ja-JP" altLang="ja-JP" sz="1400" b="1" kern="100" dirty="0" err="1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せいたしますので</a:t>
              </a:r>
              <a:r>
                <a:rPr lang="ja-JP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５月以降に　　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ご確認ください。</a:t>
              </a:r>
              <a:endParaRPr lang="ja-JP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147352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各施設へ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4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21" y="2914950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3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598" y="40533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D2346A-9CF1-4B0F-91D8-6981CF699412}" type="slidenum">
              <a:rPr kumimoji="1" lang="ja-JP" altLang="en-US" sz="88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88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69753" y="3796913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657" y="474205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396743" y="548004"/>
            <a:ext cx="10754732" cy="4423500"/>
            <a:chOff x="0" y="-3"/>
            <a:chExt cx="16772261" cy="9560092"/>
          </a:xfrm>
        </p:grpSpPr>
        <p:sp>
          <p:nvSpPr>
            <p:cNvPr id="9" name="角丸四角形 8"/>
            <p:cNvSpPr/>
            <p:nvPr/>
          </p:nvSpPr>
          <p:spPr>
            <a:xfrm>
              <a:off x="0" y="27295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3"/>
              <a:ext cx="5034717" cy="949194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7"/>
              <a:ext cx="4939664" cy="942370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犬塚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3-14-2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》0285-23-6870</a:t>
              </a: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50278" y="367985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楠エンゼル幼稚園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2"/>
            <p:cNvSpPr txBox="1">
              <a:spLocks noChangeArrowheads="1"/>
            </p:cNvSpPr>
            <p:nvPr/>
          </p:nvSpPr>
          <p:spPr bwMode="auto">
            <a:xfrm>
              <a:off x="5950424" y="2756753"/>
              <a:ext cx="4746476" cy="6803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★未就園児教室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「すくすく教室」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「おともだちをつくろう」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5/19(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6/16(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7/4(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金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7/28(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8/19(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火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9/19(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金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10/27(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 err="1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12/16(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火</a:t>
              </a:r>
              <a:r>
                <a:rPr lang="en-US" altLang="ja-JP" sz="1400" b="1" kern="10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 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endParaRPr lang="en-US" altLang="ja-JP" sz="16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endParaRPr lang="ja-JP" altLang="en-US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522290" y="750914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noProof="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はねかわ太陽認定</a:t>
              </a:r>
              <a:r>
                <a:rPr lang="ja-JP" altLang="en-US" b="1" kern="100" spc="50" noProof="0" dirty="0" err="1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こ</a:t>
              </a:r>
              <a:r>
                <a:rPr lang="ja-JP" altLang="en-US" b="1" kern="100" spc="50" dirty="0" err="1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ども</a:t>
              </a: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kumimoji="0" lang="ja-JP" altLang="en-US" sz="800" b="0" i="0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6018664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ja-JP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羽川</a:t>
              </a:r>
              <a:r>
                <a:rPr lang="en-US" altLang="ja-JP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190-7</a:t>
              </a:r>
              <a:endParaRPr lang="en-US" altLang="zh-TW" sz="1600" b="1" kern="100" dirty="0">
                <a:solidFill>
                  <a:srgbClr val="7030A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》0285-25-4794</a:t>
              </a: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1764341" y="599651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白鷗大学はくおう幼稚園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1982734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大行寺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1195 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》0285-38-2636</a:t>
              </a:r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11941792" y="2770403"/>
              <a:ext cx="4800600" cy="6789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★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2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歳児支援【おひさまクラブ】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月・木コース、水コース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★親子イベント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【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FUN </a:t>
              </a:r>
              <a:r>
                <a:rPr lang="en-US" altLang="ja-JP" sz="1400" b="1" dirty="0" err="1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FUN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KIDS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】月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回程度</a:t>
              </a:r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火曜日</a:t>
              </a:r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（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10:30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～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11:30</a:t>
              </a:r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）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★ママといっしょに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《子育て相談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(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随時</a:t>
              </a:r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)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・園庭開放・</a:t>
              </a:r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なかよしルーム</a:t>
              </a:r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解放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》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　</a:t>
              </a:r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en-US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 ※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詳しくはホームページを</a:t>
              </a:r>
              <a:endParaRPr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　</a:t>
              </a:r>
              <a:r>
                <a:rPr lang="ja-JP" altLang="ja-JP" sz="1400" b="1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ご覧ください。</a:t>
              </a:r>
              <a:endPara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210415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い日程・内容等につきましては各施設へ</a:t>
            </a: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lang="ja-JP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38419" y="2743988"/>
            <a:ext cx="2935470" cy="944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900D6EBF-C2EF-DA50-65C8-B98142FF9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204" y="1823568"/>
            <a:ext cx="3219928" cy="294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 indent="153035" algn="just"/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★未就園児教室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わくわく教室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】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親子教室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のびのび体験クラス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】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4/22(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5/19 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7/15(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8/26(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9/16(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10/14(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12/16(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1/13(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2/17(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 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園庭開放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なかよしひろば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】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5/14(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6/6(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6/18(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7/16(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8/6(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8/19(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9/4(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木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10/15(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11/5(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endParaRPr lang="ja-JP" altLang="en-US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1/27(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2/9(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2/25(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endParaRPr lang="ja-JP" altLang="en-US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3/9(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★エンゼルカフェ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5/1(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木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6/2 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7/17(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木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9/24(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10/17(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11/4(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 indent="153035" algn="just"/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12/15(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1/9(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2/2(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3/2(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月）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★学童保育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indent="153035" algn="just"/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1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D2346A-9CF1-4B0F-91D8-6981CF699412}" type="slidenum">
              <a:rPr kumimoji="1" lang="ja-JP" altLang="en-US" sz="88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88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88799" y="7175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5" y="815975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379729" y="548004"/>
            <a:ext cx="10813788" cy="4444520"/>
            <a:chOff x="-92100" y="-3"/>
            <a:chExt cx="16864361" cy="9605520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-92100" y="2871798"/>
              <a:ext cx="5021555" cy="5864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ぴよぴよクラブ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毎月１回　金曜日開催</a:t>
              </a: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詳細は要問合せ</a:t>
              </a:r>
            </a:p>
            <a:p>
              <a:pPr lvl="0" indent="153035" algn="just"/>
              <a:endParaRPr lang="ja-JP" altLang="en-US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　随時</a:t>
              </a:r>
            </a:p>
            <a:p>
              <a:pPr lvl="0" indent="153035" algn="just"/>
              <a:endParaRPr lang="ja-JP" altLang="en-US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</a:p>
            <a:p>
              <a:pPr lvl="0" indent="153035" algn="just"/>
              <a:endParaRPr lang="ja-JP" altLang="en-US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★運動会　１０月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0" y="27295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3"/>
              <a:ext cx="5034717" cy="949194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7"/>
              <a:ext cx="4939664" cy="942370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下泉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488-3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》0285-38-3121</a:t>
              </a: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19902" y="669329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認定とまとこども園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highlight>
                  <a:srgbClr val="FF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464137" y="319151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みのり幼稚園</a:t>
              </a: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6018664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萩島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56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》0285-38-2027</a:t>
              </a: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1764341" y="599651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認定おおやこども園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1982734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東野田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2130-1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》0285-28-0080</a:t>
              </a:r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11941792" y="2815829"/>
              <a:ext cx="4800600" cy="678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ピヨピヨ教室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10:00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11:00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毎月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回火曜日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日程は要問合せ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★夕涼み会 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7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  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  随時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★運動会  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０月  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★お遊戯会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12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★高齢者との交流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210415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い日程・内容等につきましては各施設へ</a:t>
            </a: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lang="ja-JP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4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825" y="3602205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0E1AC3-BC99-2479-0C00-3DF648BDA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324" y="1846362"/>
            <a:ext cx="3254621" cy="3147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 algn="just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未就園児教室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ピッコロ教室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】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 </a:t>
            </a:r>
          </a:p>
          <a:p>
            <a:pPr lvl="0"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週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～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回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日程等は、お問い合わせ下さい。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★親子教室</a:t>
            </a:r>
            <a:r>
              <a:rPr lang="en-US" altLang="ja-JP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1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未就園児対象）</a:t>
            </a:r>
            <a:endParaRPr lang="en-US" altLang="ja-JP" sz="11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3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季節のイベントや運動遊び、製作など</a:t>
            </a:r>
            <a:endParaRPr lang="en-US" altLang="ja-JP" sz="13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★園庭開放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月１～２回程度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日程等は、お問い合わせ下さい。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★子育て相談 随時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just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学童保育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just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★高齢者との交流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just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just">
              <a:tabLst>
                <a:tab pos="812800" algn="l"/>
              </a:tabLst>
            </a:pPr>
            <a:endParaRPr lang="ja-JP" altLang="en-US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9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116" y="396929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D2346A-9CF1-4B0F-91D8-6981CF699412}" type="slidenum">
              <a:rPr kumimoji="1" lang="ja-JP" altLang="en-US" sz="88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88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88799" y="7175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039" y="3736317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392174" y="548004"/>
            <a:ext cx="10906447" cy="4423500"/>
            <a:chOff x="-72692" y="-3"/>
            <a:chExt cx="16844953" cy="9560092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-55091" y="2756753"/>
              <a:ext cx="5021555" cy="5864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すずらんクラブ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５月より月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回金曜日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10:30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11:30</a:t>
              </a:r>
            </a:p>
            <a:p>
              <a:pPr lvl="0" indent="153035" algn="just"/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子育て相談 随時 </a:t>
              </a:r>
            </a:p>
            <a:p>
              <a:pPr lvl="0" indent="153035" algn="just"/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</a:p>
            <a:p>
              <a:pPr lvl="0" indent="153035" algn="just"/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★小幼祭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作品展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)12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★高齢者との交流</a:t>
              </a: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0" y="27295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3"/>
              <a:ext cx="5034717" cy="949194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7"/>
              <a:ext cx="4939664" cy="942370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東城南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5-23-7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》0285-27-3534</a:t>
              </a: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-72692" y="375009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小山幼稚園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2"/>
            <p:cNvSpPr txBox="1">
              <a:spLocks noChangeArrowheads="1"/>
            </p:cNvSpPr>
            <p:nvPr/>
          </p:nvSpPr>
          <p:spPr bwMode="auto">
            <a:xfrm>
              <a:off x="5950423" y="2756753"/>
              <a:ext cx="4746477" cy="6803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★未就園児親子教室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なかよしランド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※5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月より月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回実施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★夕涼み会 ８月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★運動会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★作品展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12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 随時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　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★高齢者との交流</a:t>
              </a: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522289" y="296426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生井ゆりかご幼稚園</a:t>
              </a: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5837436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上生井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679-3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》0282-67-3038</a:t>
              </a: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2016200" y="212348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のぶしま幼稚園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1982734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延島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96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》0285-49-2471</a:t>
              </a: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210415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い日程・内容等につきましては各施設へ</a:t>
            </a: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lang="ja-JP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C3193D-8D0A-683A-C4C1-7CD027263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6785" y="1835852"/>
            <a:ext cx="3185414" cy="314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親子教室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《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体操、園庭遊び、製作、遊び、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おはなし等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》</a:t>
            </a:r>
          </a:p>
          <a:p>
            <a:pPr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5/28(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水）、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6/17(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 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7/7(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7/11(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10/16(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土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10/31(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12/23(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 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2/3(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  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3/3(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火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lvl="0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園庭開放  月１回程度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日程等はお問い合わせ下さい。</a:t>
            </a:r>
          </a:p>
          <a:p>
            <a:pPr lvl="0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★子育て相談 随時　</a:t>
            </a:r>
          </a:p>
          <a:p>
            <a:pPr lvl="0">
              <a:tabLst>
                <a:tab pos="812800" algn="l"/>
              </a:tabLst>
            </a:pP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★高齢者との交流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629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005" y="3881326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794" y="1604173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D2346A-9CF1-4B0F-91D8-6981CF699412}" type="slidenum">
              <a:rPr kumimoji="1" lang="ja-JP" altLang="en-US" sz="882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88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88799" y="7175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5" y="815975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403460" y="548005"/>
            <a:ext cx="10790057" cy="4423498"/>
            <a:chOff x="-55091" y="-1"/>
            <a:chExt cx="16827352" cy="9560088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-55091" y="2802181"/>
              <a:ext cx="5021555" cy="5864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</a:t>
              </a:r>
            </a:p>
            <a:p>
              <a:pPr lvl="0" indent="153035" algn="just"/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《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育児や健康管理等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年間を通して実施</a:t>
              </a:r>
            </a:p>
            <a:p>
              <a:pPr lvl="0"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★高齢者との交流</a:t>
              </a:r>
            </a:p>
            <a:p>
              <a:pPr lvl="0"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　</a:t>
              </a:r>
            </a:p>
            <a:p>
              <a:pPr lvl="0"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kumimoji="0" lang="ja-JP" altLang="en-US" sz="1400" b="0" i="0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" y="27293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1"/>
              <a:ext cx="5034717" cy="9491944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5"/>
              <a:ext cx="4939664" cy="9423709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乙女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3-1-6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》0285-45-0223</a:t>
              </a: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19902" y="669329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認定間々田こども園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ctr"/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2"/>
            <p:cNvSpPr txBox="1">
              <a:spLocks noChangeArrowheads="1"/>
            </p:cNvSpPr>
            <p:nvPr/>
          </p:nvSpPr>
          <p:spPr bwMode="auto">
            <a:xfrm>
              <a:off x="6174828" y="2806015"/>
              <a:ext cx="4746477" cy="6314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サクランボクラブ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lvl="0" algn="just"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5/21(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6/11(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7/2(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8/27(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9/17(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11/5(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</a:p>
            <a:p>
              <a:pPr lvl="0" algn="just"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ホームページから申し込み可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  <a:hlinkClick r:id="rId3"/>
                </a:rPr>
                <a:t>https://www.umegahara.ed.jp/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運動会 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</a:t>
              </a:r>
            </a:p>
            <a:p>
              <a:pPr lvl="0" algn="just"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algn="just"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★学童保育</a:t>
              </a: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522289" y="366414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梅ヶ原幼稚園</a:t>
              </a: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6190584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城東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5-11-20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》0285-25-3333</a:t>
              </a: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1768873" y="685397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/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つぼみ</a:t>
              </a:r>
              <a:r>
                <a:rPr lang="en-US" altLang="ja-JP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Kindergarten</a:t>
              </a: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1982734" y="1542196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宮本町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2-14-18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　　　　　　</a:t>
              </a:r>
            </a:p>
            <a:p>
              <a:pPr lvl="0" algn="just"/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》0285-23-1215</a:t>
              </a:r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11832597" y="2770401"/>
              <a:ext cx="4909796" cy="6789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★未就園児親子教室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つぼみ親子教室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毎月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回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火曜日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（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：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00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11:00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★運動会 </a:t>
              </a:r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10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　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　随時　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r>
                <a:rPr lang="en-US" altLang="ja-JP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詳細はホームページを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ご覧ください　</a:t>
              </a:r>
            </a:p>
            <a:p>
              <a:pPr lvl="0" indent="153035" algn="just"/>
              <a:r>
                <a:rPr lang="ja-JP" altLang="en-US" sz="1400" b="1" kern="1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</a:t>
              </a:r>
              <a:endParaRPr lang="en-US" altLang="ja-JP" sz="1400" b="1" kern="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210415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い日程・内容等につきましては各施設へ</a:t>
            </a: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lang="ja-JP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91"/>
          <p:cNvSpPr txBox="1"/>
          <p:nvPr/>
        </p:nvSpPr>
        <p:spPr>
          <a:xfrm>
            <a:off x="644288" y="3837440"/>
            <a:ext cx="3189981" cy="110253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endParaRPr lang="en-US" altLang="ja-JP" b="1" kern="100" spc="50" dirty="0">
              <a:gradFill>
                <a:gsLst>
                  <a:gs pos="25000">
                    <a:srgbClr val="E0322D"/>
                  </a:gs>
                  <a:gs pos="100000">
                    <a:srgbClr val="A01C18"/>
                  </a:gs>
                </a:gsLst>
                <a:lin ang="5400000" scaled="0"/>
              </a:gra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endParaRPr lang="en-US" altLang="ja-JP" b="1" kern="100" spc="50" dirty="0">
              <a:gradFill>
                <a:gsLst>
                  <a:gs pos="25000">
                    <a:srgbClr val="E0322D"/>
                  </a:gs>
                  <a:gs pos="100000">
                    <a:srgbClr val="A01C18"/>
                  </a:gs>
                </a:gsLst>
                <a:lin ang="5400000" scaled="0"/>
              </a:gradFill>
              <a:highlight>
                <a:srgbClr val="FFFF00"/>
              </a:highligh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algn="ctr"/>
            <a:endParaRPr kumimoji="0" lang="ja-JP" altLang="en-US" sz="800" b="0" i="0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3953030" y="3781761"/>
            <a:ext cx="5674446" cy="115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 indent="153035" algn="just"/>
            <a:endParaRPr lang="ja-JP" altLang="en-US" sz="1600" b="1" kern="10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6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346A-9CF1-4B0F-91D8-6981CF699412}" type="slidenum">
              <a:rPr kumimoji="1" lang="ja-JP" altLang="en-US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fld>
            <a:endParaRPr kumimoji="1" lang="ja-JP" altLang="en-US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074" name="図 29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88799" y="717548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2552" y="428571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図 16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5" y="815975"/>
            <a:ext cx="1427151" cy="10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403460" y="548004"/>
            <a:ext cx="10790057" cy="4391970"/>
            <a:chOff x="-55091" y="-3"/>
            <a:chExt cx="16827352" cy="9491949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-55091" y="2756753"/>
              <a:ext cx="5021555" cy="5864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★親子教室　</a:t>
              </a: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月より月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回実施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詳細は要問合せ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★園庭開放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毎週金曜日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9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時半～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時 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endParaRPr lang="en-US" altLang="ja-JP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indent="153035" algn="just">
                <a:spcAft>
                  <a:spcPts val="0"/>
                </a:spcAft>
              </a:pPr>
              <a:r>
                <a:rPr lang="ja-JP" altLang="en-US" sz="1400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　随時</a:t>
              </a:r>
              <a:endParaRPr lang="ja-JP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0" y="27295"/>
              <a:ext cx="4939664" cy="9464651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82171" y="-3"/>
              <a:ext cx="5034717" cy="949194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832597" y="68237"/>
              <a:ext cx="4939664" cy="9423707"/>
            </a:xfrm>
            <a:prstGeom prst="roundRect">
              <a:avLst/>
            </a:prstGeom>
            <a:noFill/>
            <a:ln w="57150" cmpd="dbl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109183" y="1542196"/>
              <a:ext cx="4618990" cy="1795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城山町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2-4-21</a:t>
              </a:r>
            </a:p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》0285-22-0093</a:t>
              </a:r>
            </a:p>
            <a:p>
              <a:pPr algn="just">
                <a:spcAft>
                  <a:spcPts val="0"/>
                </a:spcAft>
              </a:pPr>
              <a:endParaRPr lang="ja-JP" sz="16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テキスト ボックス 291"/>
            <p:cNvSpPr txBox="1"/>
            <p:nvPr/>
          </p:nvSpPr>
          <p:spPr>
            <a:xfrm>
              <a:off x="1" y="296426"/>
              <a:ext cx="4974852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早蕨幼稚園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290"/>
            <p:cNvSpPr txBox="1"/>
            <p:nvPr/>
          </p:nvSpPr>
          <p:spPr>
            <a:xfrm>
              <a:off x="5612698" y="296426"/>
              <a:ext cx="5719049" cy="8070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乙女幼稚園</a:t>
              </a:r>
            </a:p>
          </p:txBody>
        </p:sp>
        <p:sp>
          <p:nvSpPr>
            <p:cNvPr id="16" name="テキスト ボックス 2"/>
            <p:cNvSpPr txBox="1">
              <a:spLocks noChangeArrowheads="1"/>
            </p:cNvSpPr>
            <p:nvPr/>
          </p:nvSpPr>
          <p:spPr bwMode="auto">
            <a:xfrm>
              <a:off x="6018663" y="1542196"/>
              <a:ext cx="4726304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乙女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2-30-22</a:t>
              </a:r>
            </a:p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》0285-45-0740</a:t>
              </a:r>
            </a:p>
          </p:txBody>
        </p:sp>
        <p:sp>
          <p:nvSpPr>
            <p:cNvPr id="17" name="テキスト ボックス 312"/>
            <p:cNvSpPr txBox="1"/>
            <p:nvPr/>
          </p:nvSpPr>
          <p:spPr>
            <a:xfrm>
              <a:off x="11816507" y="233582"/>
              <a:ext cx="4640239" cy="7251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認定こども園</a:t>
              </a:r>
            </a:p>
            <a:p>
              <a:pPr algn="ctr">
                <a:spcAft>
                  <a:spcPts val="0"/>
                </a:spcAft>
              </a:pPr>
              <a:r>
                <a:rPr lang="ja-JP" altLang="en-US" b="1" kern="100" spc="50" dirty="0">
                  <a:gradFill>
                    <a:gsLst>
                      <a:gs pos="25000">
                        <a:srgbClr val="E0322D"/>
                      </a:gs>
                      <a:gs pos="100000">
                        <a:srgbClr val="A01C18"/>
                      </a:gs>
                    </a:gsLst>
                    <a:lin ang="5400000" scaled="0"/>
                  </a:gra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栗の実</a:t>
              </a:r>
              <a:endParaRPr lang="en-US" altLang="ja-JP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endParaRPr lang="ja-JP" altLang="en-US" b="1" kern="100" spc="50" dirty="0"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2022966" y="1542194"/>
              <a:ext cx="4618990" cy="1263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所在地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神鳥谷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1-5-11   </a:t>
              </a:r>
            </a:p>
            <a:p>
              <a:pPr algn="just">
                <a:spcAft>
                  <a:spcPts val="0"/>
                </a:spcAft>
              </a:pP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《</a:t>
              </a:r>
              <a:r>
                <a:rPr lang="zh-TW" altLang="en-US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連絡先</a:t>
              </a:r>
              <a:r>
                <a:rPr lang="en-US" altLang="zh-TW" sz="1600" b="1" kern="100" dirty="0">
                  <a:solidFill>
                    <a:srgbClr val="7030A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》0285-25-6906</a:t>
              </a:r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11831641" y="2729930"/>
              <a:ext cx="4800600" cy="655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★未就園児教室「にこにこ教室」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 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詳細は要問合せ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親子教室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ちびっこクラブ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】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5/14(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),6/18(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),7/9(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 9/10(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),10/8(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),11/12(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12/17(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),1/14(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),2/18(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水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)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  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詳細は要問合せ</a:t>
              </a: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園庭開放 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11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月～毎週水・金曜日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詳細は要問合わせ</a:t>
              </a: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endPara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  <a:tabLst>
                  <a:tab pos="812800" algn="l"/>
                </a:tabLst>
              </a:pPr>
              <a:r>
                <a:rPr lang="ja-JP" altLang="en-US" sz="1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★子育て相談 随時</a:t>
              </a:r>
            </a:p>
            <a:p>
              <a:pPr algn="just">
                <a:spcAft>
                  <a:spcPts val="0"/>
                </a:spcAft>
              </a:pPr>
              <a:r>
                <a:rPr lang="en-US" altLang="ja-JP" sz="2400" b="1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 </a:t>
              </a:r>
              <a:endParaRPr lang="en-US" altLang="ja-JP" sz="1400" b="1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684744" y="196425"/>
            <a:ext cx="7387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9088"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319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1613" algn="l"/>
              </a:tabLst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41"/>
          <p:cNvSpPr txBox="1">
            <a:spLocks noChangeArrowheads="1"/>
          </p:cNvSpPr>
          <p:nvPr/>
        </p:nvSpPr>
        <p:spPr bwMode="auto">
          <a:xfrm>
            <a:off x="1090440" y="210415"/>
            <a:ext cx="9445887" cy="436312"/>
          </a:xfrm>
          <a:prstGeom prst="rect">
            <a:avLst/>
          </a:prstGeom>
          <a:solidFill>
            <a:srgbClr val="DAEEF3"/>
          </a:solidFill>
          <a:ln w="63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詳し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い日程・内容等につきましては各施設へ</a:t>
            </a:r>
            <a:r>
              <a:rPr lang="ja-JP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お問い合わせください</a:t>
            </a:r>
            <a:r>
              <a:rPr lang="ja-JP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4" name="図 15" descr="説明: C:\Users\2011020\AppData\Local\Microsoft\Windows\Temporary Internet Files\Content.IE5\19N81VE2\MC900228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825" y="3602205"/>
            <a:ext cx="1245957" cy="8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"/>
          <p:cNvSpPr txBox="1">
            <a:spLocks noChangeArrowheads="1"/>
          </p:cNvSpPr>
          <p:nvPr/>
        </p:nvSpPr>
        <p:spPr bwMode="auto">
          <a:xfrm>
            <a:off x="4349584" y="1782333"/>
            <a:ext cx="3043542" cy="3147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★親子教室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ピヨちゃんクラブ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　　　毎月</a:t>
            </a:r>
            <a:r>
              <a:rPr lang="en-US" altLang="ja-JP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</a:t>
            </a: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回　火曜日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○運動遊び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（マット・鉄棒・跳び箱等）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○園庭開放</a:t>
            </a:r>
            <a:endParaRPr lang="en-US" altLang="ja-JP" sz="1400" b="1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○運動会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○リトミック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★子育て相談　随時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spcAft>
                <a:spcPts val="0"/>
              </a:spcAft>
              <a:tabLst>
                <a:tab pos="812800" algn="l"/>
              </a:tabLst>
            </a:pPr>
            <a:r>
              <a:rPr lang="ja-JP" altLang="en-US" sz="1400" b="1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392667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2152</TotalTime>
  <Words>1474</Words>
  <Application>Microsoft Office PowerPoint</Application>
  <PresentationFormat>ユーザー設定</PresentationFormat>
  <Paragraphs>309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UD デジタル 教科書体 N-B</vt:lpstr>
      <vt:lpstr>游ゴシック</vt:lpstr>
      <vt:lpstr>Arial</vt:lpstr>
      <vt:lpstr>Calibri</vt:lpstr>
      <vt:lpstr>Calibri Light</vt:lpstr>
      <vt:lpstr>Office テーマ</vt:lpstr>
      <vt:lpstr>幼稚園・認定こども園の主な子育て支援事業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感染防止の３つの基本</dc:title>
  <dc:creator>小山市</dc:creator>
  <cp:lastModifiedBy>藤田 春菜</cp:lastModifiedBy>
  <cp:revision>182</cp:revision>
  <cp:lastPrinted>2023-02-07T07:37:32Z</cp:lastPrinted>
  <dcterms:created xsi:type="dcterms:W3CDTF">2020-10-23T00:49:31Z</dcterms:created>
  <dcterms:modified xsi:type="dcterms:W3CDTF">2025-04-21T06:17:11Z</dcterms:modified>
</cp:coreProperties>
</file>