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33" autoAdjust="0"/>
  </p:normalViewPr>
  <p:slideViewPr>
    <p:cSldViewPr snapToGrid="0">
      <p:cViewPr>
        <p:scale>
          <a:sx n="100" d="100"/>
          <a:sy n="100" d="100"/>
        </p:scale>
        <p:origin x="104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7BDA3-9C09-4247-946F-638EEE34963E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E4B9F-3A61-411C-A656-3D27F2CA6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139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72E3E-9CCF-46FB-AD8E-8631810C176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8BDFC-5D1F-4A63-A070-84E3399CA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7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68550" y="1090613"/>
            <a:ext cx="2120900" cy="30670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8BDFC-5D1F-4A63-A070-84E3399CA0D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0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96264"/>
            <a:ext cx="5657850" cy="51511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6435897"/>
            <a:ext cx="5657850" cy="1651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13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62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99126"/>
            <a:ext cx="1478756" cy="83162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99125"/>
            <a:ext cx="4350544" cy="8316273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74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965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96264"/>
            <a:ext cx="5657850" cy="51511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6432296"/>
            <a:ext cx="5657850" cy="1651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85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666060"/>
            <a:ext cx="2777490" cy="581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666064"/>
            <a:ext cx="2777490" cy="581151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00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730038"/>
            <a:ext cx="2777490" cy="474754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730038"/>
            <a:ext cx="2777490" cy="474754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50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58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36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58519"/>
            <a:ext cx="1800225" cy="3302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056640"/>
            <a:ext cx="3757045" cy="75946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4226560"/>
            <a:ext cx="1800225" cy="4880957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9330803"/>
            <a:ext cx="1472912" cy="527403"/>
          </a:xfrm>
        </p:spPr>
        <p:txBody>
          <a:bodyPr/>
          <a:lstStyle>
            <a:lvl1pPr algn="l">
              <a:defRPr/>
            </a:lvl1pPr>
          </a:lstStyle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9330803"/>
            <a:ext cx="2614613" cy="52740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81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154333"/>
            <a:ext cx="6856214" cy="2751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099554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330440"/>
            <a:ext cx="5692140" cy="11887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7099554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8532368"/>
            <a:ext cx="5692140" cy="85852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929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245600"/>
            <a:ext cx="6858001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149567"/>
            <a:ext cx="6858001" cy="95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666060"/>
            <a:ext cx="5657851" cy="5811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9330803"/>
            <a:ext cx="139065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8F0287A9-82B7-4468-B0F6-54BBA3FACCC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9330803"/>
            <a:ext cx="271282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9330803"/>
            <a:ext cx="7380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0BCC90B2-8D5E-446C-9925-0DED1393D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510221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89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kumimoji="1"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68300" y="151740"/>
            <a:ext cx="4660899" cy="1015575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kumimoji="1" lang="ja-JP" altLang="en-US" i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みんなで防ごう</a:t>
            </a:r>
            <a:br>
              <a:rPr kumimoji="1" lang="en-US" altLang="ja-JP" i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</a:t>
            </a:r>
            <a:r>
              <a:rPr lang="ja-JP" altLang="en-US" sz="3900" b="1" i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熱中症！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152403" y="2252846"/>
            <a:ext cx="2510460" cy="30247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熱中症ってどんな病気？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152402" y="2559943"/>
            <a:ext cx="6409788" cy="117544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1138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熱中症とは、室内外問わず、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温度や湿度が高い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状況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r>
              <a:rPr lang="en-US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､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長時間活動し大量に発汗すると</a:t>
            </a:r>
            <a:r>
              <a:rPr lang="en-US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､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体内の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バランス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水分や塩分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が崩れ、</a:t>
            </a:r>
            <a:r>
              <a:rPr lang="ja-JP" altLang="ja-JP" sz="1056" b="1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体温の調節機能が働かなくなり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endParaRPr lang="en-US" altLang="ja-JP" sz="1056" dirty="0">
              <a:solidFill>
                <a:sysClr val="windowText" lastClr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体温上昇</a:t>
            </a:r>
            <a:r>
              <a:rPr lang="en-US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】【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めまい</a:t>
            </a:r>
            <a:r>
              <a:rPr lang="en-US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】【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体のだるさ</a:t>
            </a:r>
            <a:r>
              <a:rPr lang="en-US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の症状が出てきます。</a:t>
            </a:r>
            <a:endParaRPr lang="en-US" altLang="ja-JP" sz="1056" dirty="0">
              <a:solidFill>
                <a:sysClr val="windowText" lastClr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重症の場合は、</a:t>
            </a:r>
            <a:r>
              <a:rPr lang="ja-JP" altLang="ja-JP" sz="1056" u="sng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けいれん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r>
              <a:rPr lang="ja-JP" altLang="ja-JP" sz="1056" u="sng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  <a:r>
              <a:rPr lang="ja-JP" altLang="en-US" sz="1056" u="sng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障害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など、様々な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異常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をおこす</a:t>
            </a: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病気が熱中症</a:t>
            </a:r>
            <a:r>
              <a:rPr lang="ja-JP" altLang="ja-JP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です。</a:t>
            </a:r>
            <a:endParaRPr lang="en-US" altLang="ja-JP" sz="1056" dirty="0">
              <a:solidFill>
                <a:sysClr val="windowText" lastClr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056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熱中症は、室内でも起こる可能性がある怖い病気なのです。</a:t>
            </a:r>
          </a:p>
        </p:txBody>
      </p:sp>
      <p:sp>
        <p:nvSpPr>
          <p:cNvPr id="9" name="テキスト ボックス 4"/>
          <p:cNvSpPr txBox="1"/>
          <p:nvPr/>
        </p:nvSpPr>
        <p:spPr>
          <a:xfrm>
            <a:off x="152402" y="1273721"/>
            <a:ext cx="6409788" cy="878975"/>
          </a:xfrm>
          <a:prstGeom prst="rect">
            <a:avLst/>
          </a:prstGeom>
          <a:solidFill>
            <a:srgbClr val="FFC000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138"/>
              </a:lnSpc>
            </a:pPr>
            <a:r>
              <a:rPr lang="ja-JP" altLang="en-US" sz="1138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ＭＳ 明朝" panose="02020609040205080304" pitchFamily="17" charset="-128"/>
                <a:cs typeface="Meiryo UI" panose="020B0604030504040204" pitchFamily="50" charset="-128"/>
              </a:rPr>
              <a:t>　</a:t>
            </a:r>
            <a:r>
              <a:rPr lang="ja-JP" altLang="en-US" sz="1138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６月になると熱中症で救急搬送される人が徐々に増えてきます。</a:t>
            </a:r>
            <a:endParaRPr lang="en-US" altLang="ja-JP" sz="1138" kern="100" dirty="0">
              <a:solidFill>
                <a:sysClr val="windowText" lastClr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Meiryo UI" panose="020B0604030504040204" pitchFamily="50" charset="-128"/>
            </a:endParaRPr>
          </a:p>
          <a:p>
            <a:pPr algn="just">
              <a:lnSpc>
                <a:spcPts val="1138"/>
              </a:lnSpc>
            </a:pPr>
            <a:r>
              <a:rPr lang="ja-JP" altLang="en-US" sz="1138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　令和６年４月２８日から１０月６日までの間で、</a:t>
            </a:r>
            <a:r>
              <a:rPr lang="ja-JP" altLang="en-US" sz="1200" b="1" u="sng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１４７人</a:t>
            </a:r>
            <a:r>
              <a:rPr lang="ja-JP" altLang="en-US" sz="1138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が熱中症の症状で救急車により病院へ搬送されました。</a:t>
            </a:r>
            <a:endParaRPr lang="ja-JP" altLang="en-US" sz="1138" kern="100" dirty="0">
              <a:solidFill>
                <a:sysClr val="windowText" lastClr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138"/>
              </a:lnSpc>
            </a:pPr>
            <a:r>
              <a:rPr lang="ja-JP" altLang="en-US" sz="1138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熱中症を</a:t>
            </a:r>
            <a:r>
              <a:rPr lang="ja-JP" altLang="en-US" sz="1138" b="1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理解</a:t>
            </a:r>
            <a:r>
              <a:rPr lang="ja-JP" altLang="en-US" sz="1138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して、熱中症に</a:t>
            </a:r>
            <a:r>
              <a:rPr lang="ja-JP" altLang="en-US" sz="1138" b="1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ならない</a:t>
            </a:r>
            <a:r>
              <a:rPr lang="ja-JP" altLang="en-US" sz="1138" kern="100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Meiryo UI" panose="020B0604030504040204" pitchFamily="50" charset="-128"/>
              </a:rPr>
              <a:t>ような対応をすることで、熱中症になりにくくなります。皆さんも熱中症を予防して元気な夏を過ごしましょう。</a:t>
            </a:r>
            <a:endParaRPr lang="ja-JP" altLang="en-US" sz="1138" kern="100" dirty="0">
              <a:solidFill>
                <a:sysClr val="windowText" lastClr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0675" y="56782"/>
            <a:ext cx="1401515" cy="1218095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228001" y="5823060"/>
            <a:ext cx="6334189" cy="3224312"/>
            <a:chOff x="207919" y="5439642"/>
            <a:chExt cx="6430517" cy="3968384"/>
          </a:xfrm>
        </p:grpSpPr>
        <p:sp>
          <p:nvSpPr>
            <p:cNvPr id="12" name="テキスト プレースホルダー 4"/>
            <p:cNvSpPr txBox="1">
              <a:spLocks/>
            </p:cNvSpPr>
            <p:nvPr/>
          </p:nvSpPr>
          <p:spPr>
            <a:xfrm>
              <a:off x="207920" y="5439642"/>
              <a:ext cx="2471890" cy="3944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horz" lIns="74295" tIns="37148" rIns="74295" bIns="37148" rtlCol="0" anchor="ctr">
              <a:no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150"/>
                </a:spcAft>
                <a:buClr>
                  <a:schemeClr val="accent1"/>
                </a:buClr>
                <a:buSzPct val="100000"/>
                <a:buFont typeface="Calibri" panose="020F0502020204030204" pitchFamily="34" charset="0"/>
                <a:buNone/>
                <a:defRPr kumimoji="1" sz="1500" b="0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None/>
                <a:defRPr kumimoji="1" sz="15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None/>
                <a:defRPr kumimoji="1" sz="135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None/>
                <a:defRPr kumimoji="1" sz="12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None/>
                <a:defRPr kumimoji="1" sz="12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None/>
                <a:defRPr kumimoji="1" sz="12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None/>
                <a:defRPr kumimoji="1" sz="12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None/>
                <a:defRPr kumimoji="1" sz="12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None/>
                <a:defRPr kumimoji="1" sz="12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219" dirty="0">
                  <a:solidFill>
                    <a:sysClr val="windowText" lastClr="00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熱中症を予防するためには？</a:t>
              </a:r>
            </a:p>
          </p:txBody>
        </p:sp>
        <p:sp>
          <p:nvSpPr>
            <p:cNvPr id="14" name="コンテンツ プレースホルダー 5"/>
            <p:cNvSpPr txBox="1">
              <a:spLocks/>
            </p:cNvSpPr>
            <p:nvPr/>
          </p:nvSpPr>
          <p:spPr>
            <a:xfrm>
              <a:off x="207919" y="5834143"/>
              <a:ext cx="6430517" cy="35738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horz" lIns="0" tIns="37148" rIns="0" bIns="37148" rtlCol="0">
              <a:normAutofit fontScale="25000" lnSpcReduction="20000"/>
            </a:bodyPr>
            <a:lstStyle>
              <a:lvl1pPr marL="68580" indent="-68580" algn="l" defTabSz="685800" rtl="0" eaLnBrk="1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150"/>
                </a:spcAft>
                <a:buClr>
                  <a:schemeClr val="accent1"/>
                </a:buClr>
                <a:buSzPct val="100000"/>
                <a:buFont typeface="Calibri" panose="020F0502020204030204" pitchFamily="34" charset="0"/>
                <a:buChar char=" "/>
                <a:defRPr kumimoji="1"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88036" indent="-13716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Char char="◦"/>
                <a:defRPr kumimoji="1" sz="135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425196" indent="-13716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Char char="◦"/>
                <a:defRPr kumimoji="1" sz="105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562356" indent="-13716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Char char="◦"/>
                <a:defRPr kumimoji="1" sz="105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699516" indent="-13716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Char char="◦"/>
                <a:defRPr kumimoji="1" sz="105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825000" indent="-17145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Char char="◦"/>
                <a:defRPr kumimoji="1" sz="105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975000" indent="-17145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Char char="◦"/>
                <a:defRPr kumimoji="1" sz="105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1125000" indent="-17145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Char char="◦"/>
                <a:defRPr kumimoji="1" sz="105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1275000" indent="-171450" algn="l" defTabSz="685800" rtl="0" eaLnBrk="1" latinLnBrk="0" hangingPunct="1">
                <a:lnSpc>
                  <a:spcPct val="90000"/>
                </a:lnSpc>
                <a:spcBef>
                  <a:spcPts val="150"/>
                </a:spcBef>
                <a:spcAft>
                  <a:spcPts val="300"/>
                </a:spcAft>
                <a:buClr>
                  <a:schemeClr val="accent1"/>
                </a:buClr>
                <a:buFont typeface="Calibri" pitchFamily="34" charset="0"/>
                <a:buChar char="◦"/>
                <a:defRPr kumimoji="1" sz="105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endParaRPr lang="en-US" altLang="ja-JP" sz="1138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r>
                <a:rPr lang="ja-JP" altLang="en-US" sz="1138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       </a:t>
              </a:r>
              <a:r>
                <a:rPr lang="ja-JP" altLang="en-US" sz="56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・徐々に身体を暑さに慣れさせましょう。</a:t>
              </a:r>
              <a:endParaRPr lang="en-US" altLang="ja-JP" sz="5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r>
                <a:rPr lang="ja-JP" altLang="en-US" sz="56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・室内でも、湿度が高いと熱中症の危険があるので、注意しましょう。</a:t>
              </a:r>
              <a:endParaRPr lang="en-US" altLang="ja-JP" sz="5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r>
                <a:rPr lang="ja-JP" altLang="en-US" sz="56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・健康な食事、適度な運動して汗をかきやすい体を作りましょう。　　</a:t>
              </a:r>
              <a:endParaRPr lang="en-US" altLang="ja-JP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marL="0" indent="0">
                <a:buNone/>
              </a:pPr>
              <a:r>
                <a:rPr lang="ja-JP" altLang="en-US" sz="4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</a:t>
              </a: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23551" y="5932748"/>
              <a:ext cx="1664010" cy="536754"/>
            </a:xfrm>
            <a:prstGeom prst="roundRect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63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涼しい服装</a:t>
              </a: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2647246" y="5937641"/>
              <a:ext cx="1663381" cy="536754"/>
            </a:xfrm>
            <a:prstGeom prst="roundRect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63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適時水分補給</a:t>
              </a:r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90482" y="6678673"/>
              <a:ext cx="1549896" cy="1290725"/>
            </a:xfrm>
            <a:prstGeom prst="rect">
              <a:avLst/>
            </a:prstGeom>
          </p:spPr>
        </p:pic>
        <p:sp>
          <p:nvSpPr>
            <p:cNvPr id="22" name="角丸四角形 21"/>
            <p:cNvSpPr/>
            <p:nvPr/>
          </p:nvSpPr>
          <p:spPr>
            <a:xfrm>
              <a:off x="4660820" y="5922009"/>
              <a:ext cx="1663381" cy="536754"/>
            </a:xfrm>
            <a:prstGeom prst="roundRect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63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休憩は涼所</a:t>
              </a: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19436" y="6593525"/>
              <a:ext cx="1519003" cy="1493770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23675" y="6628825"/>
              <a:ext cx="1289549" cy="1371769"/>
            </a:xfrm>
            <a:prstGeom prst="rect">
              <a:avLst/>
            </a:prstGeom>
          </p:spPr>
        </p:pic>
      </p:grpSp>
      <p:grpSp>
        <p:nvGrpSpPr>
          <p:cNvPr id="10" name="グループ化 9"/>
          <p:cNvGrpSpPr/>
          <p:nvPr/>
        </p:nvGrpSpPr>
        <p:grpSpPr>
          <a:xfrm>
            <a:off x="219979" y="3803973"/>
            <a:ext cx="2641504" cy="1675616"/>
            <a:chOff x="-89872" y="4794132"/>
            <a:chExt cx="3251082" cy="1789355"/>
          </a:xfrm>
        </p:grpSpPr>
        <p:sp>
          <p:nvSpPr>
            <p:cNvPr id="7" name="爆発 2 6"/>
            <p:cNvSpPr/>
            <p:nvPr/>
          </p:nvSpPr>
          <p:spPr>
            <a:xfrm rot="20571856">
              <a:off x="-89872" y="4794132"/>
              <a:ext cx="3251082" cy="1789355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138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 rot="20207287">
              <a:off x="25890" y="5395167"/>
              <a:ext cx="2948731" cy="57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63" dirty="0">
                  <a:solidFill>
                    <a:sysClr val="windowText" lastClr="00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小山市で</a:t>
              </a:r>
              <a:endParaRPr kumimoji="1" lang="en-US" altLang="ja-JP" sz="1463" dirty="0">
                <a:solidFill>
                  <a:sysClr val="windowText" lastClr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ctr"/>
              <a:r>
                <a:rPr kumimoji="1" lang="ja-JP" altLang="en-US" sz="1463" dirty="0">
                  <a:solidFill>
                    <a:sysClr val="windowText" lastClr="00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増えてます！</a:t>
              </a: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1779813" y="9425189"/>
            <a:ext cx="3722191" cy="3174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小山市消防本部 小山市消防署 救急係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73DA3A9-D777-D011-4C55-D57B192D28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4950" y="3770072"/>
            <a:ext cx="3778971" cy="233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矢印 1"/>
          <p:cNvSpPr/>
          <p:nvPr/>
        </p:nvSpPr>
        <p:spPr>
          <a:xfrm>
            <a:off x="663998" y="183359"/>
            <a:ext cx="2022475" cy="140335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63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3998" y="608062"/>
            <a:ext cx="3673475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昨年度の</a:t>
            </a:r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発生場所状況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7333" y="1841247"/>
            <a:ext cx="304087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家の中で、熱中症になる人が多い！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82059" y="3733036"/>
            <a:ext cx="312035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近年、増加していることがグラフで分かる！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400" y="5212623"/>
            <a:ext cx="6527799" cy="391947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水分の取り方講座</a:t>
            </a:r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1463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41300" y="5541169"/>
            <a:ext cx="3195001" cy="359092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63"/>
          </a:p>
        </p:txBody>
      </p:sp>
      <p:sp>
        <p:nvSpPr>
          <p:cNvPr id="11" name="角丸四角形 10"/>
          <p:cNvSpPr/>
          <p:nvPr/>
        </p:nvSpPr>
        <p:spPr>
          <a:xfrm>
            <a:off x="3521869" y="5541169"/>
            <a:ext cx="3044031" cy="35909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63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54837" y="5622993"/>
            <a:ext cx="196792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◎</a:t>
            </a:r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正しい取り方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6661" y="5993513"/>
            <a:ext cx="2900909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・水、清涼飲料水など、ナトリウムを含む飲物を取りましょう。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6660" y="6635372"/>
            <a:ext cx="2900909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・起床時にコップ一杯の水分を取りましょう。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6661" y="7264150"/>
            <a:ext cx="2900908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・１時間に１回以上、こまめに水分を取りましょう。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6661" y="8223087"/>
            <a:ext cx="2900908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・就寝前にコップ一杯の水分を取りましょう。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77803" y="5644356"/>
            <a:ext cx="196792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◎</a:t>
            </a:r>
            <a:r>
              <a:rPr kumimoji="1" lang="ja-JP" altLang="en-US" sz="1463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誤った</a:t>
            </a:r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取り方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70833" y="6043023"/>
            <a:ext cx="2895067" cy="76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・お茶、コーヒーなど、カフェインを含む水分は適していません！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70832" y="6793231"/>
            <a:ext cx="2825218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・一度に大量の水分を摂取してはいけません！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670831" y="7361138"/>
            <a:ext cx="2825219" cy="76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上記のような取り方は、脱水になり、</a:t>
            </a:r>
            <a:r>
              <a:rPr kumimoji="1" lang="ja-JP" altLang="en-US" sz="1463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熱中症</a:t>
            </a:r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kumimoji="1" lang="ja-JP" altLang="en-US" sz="1463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が増しますので注意してください。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6661" y="7851184"/>
            <a:ext cx="2731839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・適度に休憩を取りましょう。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34869" y="9425709"/>
            <a:ext cx="3494381" cy="3174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63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小山市消防本部 小山市消防署 救急係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C62BB84-7825-AD03-B744-13DDC7EF28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42" t="1811" r="14808" b="1376"/>
          <a:stretch/>
        </p:blipFill>
        <p:spPr>
          <a:xfrm>
            <a:off x="3128210" y="135499"/>
            <a:ext cx="3464561" cy="263269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10468A3-58CE-A137-7054-9B4F54F52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3" y="2945172"/>
            <a:ext cx="3502932" cy="208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757942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982</TotalTime>
  <Words>410</Words>
  <Application>Microsoft Office PowerPoint</Application>
  <PresentationFormat>A4 210 x 297 mm</PresentationFormat>
  <Paragraphs>62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UD デジタル 教科書体 N-B</vt:lpstr>
      <vt:lpstr>游ゴシック</vt:lpstr>
      <vt:lpstr>Calibri</vt:lpstr>
      <vt:lpstr>Calibri Light</vt:lpstr>
      <vt:lpstr>レトロスペクト</vt:lpstr>
      <vt:lpstr>みんなで防ごう 　　　　　熱中症！</vt:lpstr>
      <vt:lpstr>PowerPoint プレゼンテーション</vt:lpstr>
    </vt:vector>
  </TitlesOfParts>
  <Company>小山市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みんなで防ごう 　　　　　　　熱中症！</dc:title>
  <dc:creator>小山市</dc:creator>
  <cp:lastModifiedBy>石塚 俊哉</cp:lastModifiedBy>
  <cp:revision>36</cp:revision>
  <dcterms:created xsi:type="dcterms:W3CDTF">2024-04-13T06:27:37Z</dcterms:created>
  <dcterms:modified xsi:type="dcterms:W3CDTF">2025-05-21T08:10:51Z</dcterms:modified>
</cp:coreProperties>
</file>